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Fira Sans Bold" charset="1" panose="020B0803050000020004"/>
      <p:regular r:id="rId18"/>
    </p:embeddedFont>
    <p:embeddedFont>
      <p:font typeface="Fira Code Bold" charset="1" panose="020B0809050000020004"/>
      <p:regular r:id="rId19"/>
    </p:embeddedFont>
    <p:embeddedFont>
      <p:font typeface="Canva Sans Bold" charset="1" panose="020B0803030501040103"/>
      <p:regular r:id="rId20"/>
    </p:embeddedFont>
    <p:embeddedFont>
      <p:font typeface="Fira Sans Medium" charset="1" panose="020B060305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328902" y="2317173"/>
            <a:ext cx="7321033" cy="634004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2122944" y="7035126"/>
            <a:ext cx="4970154" cy="430417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2336342" y="5954842"/>
            <a:ext cx="2271679" cy="196728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3737770" y="373605"/>
            <a:ext cx="3799619" cy="329048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0" id="10"/>
          <p:cNvSpPr txBox="true"/>
          <p:nvPr/>
        </p:nvSpPr>
        <p:spPr>
          <a:xfrm rot="0">
            <a:off x="1028700" y="3236436"/>
            <a:ext cx="11307642" cy="1809791"/>
          </a:xfrm>
          <a:prstGeom prst="rect">
            <a:avLst/>
          </a:prstGeom>
        </p:spPr>
        <p:txBody>
          <a:bodyPr anchor="t" rtlCol="false" tIns="0" lIns="0" bIns="0" rIns="0">
            <a:spAutoFit/>
          </a:bodyPr>
          <a:lstStyle/>
          <a:p>
            <a:pPr algn="just">
              <a:lnSpc>
                <a:spcPts val="6826"/>
              </a:lnSpc>
            </a:pPr>
            <a:r>
              <a:rPr lang="en-US" sz="7501">
                <a:solidFill>
                  <a:srgbClr val="00A181"/>
                </a:solidFill>
                <a:latin typeface="Fira Sans Bold"/>
              </a:rPr>
              <a:t>SOFTWARE DEVELOPMENT</a:t>
            </a:r>
          </a:p>
          <a:p>
            <a:pPr algn="just">
              <a:lnSpc>
                <a:spcPts val="6826"/>
              </a:lnSpc>
            </a:pPr>
            <a:r>
              <a:rPr lang="en-US" sz="7501">
                <a:solidFill>
                  <a:srgbClr val="004651"/>
                </a:solidFill>
                <a:latin typeface="Fira Sans Bold"/>
              </a:rPr>
              <a:t>CAPSTONE PROJECT</a:t>
            </a:r>
          </a:p>
        </p:txBody>
      </p:sp>
      <p:sp>
        <p:nvSpPr>
          <p:cNvPr name="TextBox 11" id="11"/>
          <p:cNvSpPr txBox="true"/>
          <p:nvPr/>
        </p:nvSpPr>
        <p:spPr>
          <a:xfrm rot="0">
            <a:off x="1028700" y="7677150"/>
            <a:ext cx="3348484" cy="1581150"/>
          </a:xfrm>
          <a:prstGeom prst="rect">
            <a:avLst/>
          </a:prstGeom>
        </p:spPr>
        <p:txBody>
          <a:bodyPr anchor="t" rtlCol="false" tIns="0" lIns="0" bIns="0" rIns="0">
            <a:spAutoFit/>
          </a:bodyPr>
          <a:lstStyle/>
          <a:p>
            <a:pPr algn="l">
              <a:lnSpc>
                <a:spcPts val="6300"/>
              </a:lnSpc>
            </a:pPr>
            <a:r>
              <a:rPr lang="en-US" sz="4500">
                <a:solidFill>
                  <a:srgbClr val="004651"/>
                </a:solidFill>
                <a:latin typeface="Fira Sans Bold"/>
              </a:rPr>
              <a:t>Course code:</a:t>
            </a:r>
          </a:p>
          <a:p>
            <a:pPr algn="l">
              <a:lnSpc>
                <a:spcPts val="6300"/>
              </a:lnSpc>
            </a:pPr>
            <a:r>
              <a:rPr lang="en-US" sz="4500">
                <a:solidFill>
                  <a:srgbClr val="004651"/>
                </a:solidFill>
                <a:latin typeface="Fira Sans Bold"/>
              </a:rPr>
              <a:t>SE133</a:t>
            </a:r>
          </a:p>
        </p:txBody>
      </p:sp>
      <p:sp>
        <p:nvSpPr>
          <p:cNvPr name="TextBox 12" id="12"/>
          <p:cNvSpPr txBox="true"/>
          <p:nvPr/>
        </p:nvSpPr>
        <p:spPr>
          <a:xfrm rot="0">
            <a:off x="5921713" y="7606065"/>
            <a:ext cx="4509790" cy="1581150"/>
          </a:xfrm>
          <a:prstGeom prst="rect">
            <a:avLst/>
          </a:prstGeom>
        </p:spPr>
        <p:txBody>
          <a:bodyPr anchor="t" rtlCol="false" tIns="0" lIns="0" bIns="0" rIns="0">
            <a:spAutoFit/>
          </a:bodyPr>
          <a:lstStyle/>
          <a:p>
            <a:pPr algn="l">
              <a:lnSpc>
                <a:spcPts val="6300"/>
              </a:lnSpc>
            </a:pPr>
            <a:r>
              <a:rPr lang="en-US" sz="4500">
                <a:solidFill>
                  <a:srgbClr val="004651"/>
                </a:solidFill>
                <a:latin typeface="Fira Sans Bold"/>
              </a:rPr>
              <a:t>Submission Date:</a:t>
            </a:r>
          </a:p>
          <a:p>
            <a:pPr algn="l">
              <a:lnSpc>
                <a:spcPts val="6300"/>
              </a:lnSpc>
            </a:pPr>
            <a:r>
              <a:rPr lang="en-US" sz="4500">
                <a:solidFill>
                  <a:srgbClr val="004651"/>
                </a:solidFill>
                <a:latin typeface="Fira Sans Bold"/>
              </a:rPr>
              <a:t>10.06.24</a:t>
            </a:r>
          </a:p>
        </p:txBody>
      </p:sp>
      <p:sp>
        <p:nvSpPr>
          <p:cNvPr name="AutoShape 13" id="13"/>
          <p:cNvSpPr/>
          <p:nvPr/>
        </p:nvSpPr>
        <p:spPr>
          <a:xfrm>
            <a:off x="5142132" y="7772400"/>
            <a:ext cx="0" cy="1485900"/>
          </a:xfrm>
          <a:prstGeom prst="line">
            <a:avLst/>
          </a:prstGeom>
          <a:ln cap="flat" w="38100">
            <a:solidFill>
              <a:srgbClr val="000000"/>
            </a:solidFill>
            <a:prstDash val="lgDash"/>
            <a:headEnd type="oval" len="lg" w="lg"/>
            <a:tailEnd type="oval" len="lg" w="lg"/>
          </a:ln>
        </p:spPr>
      </p:sp>
      <p:sp>
        <p:nvSpPr>
          <p:cNvPr name="TextBox 14" id="14"/>
          <p:cNvSpPr txBox="true"/>
          <p:nvPr/>
        </p:nvSpPr>
        <p:spPr>
          <a:xfrm rot="0">
            <a:off x="2604611" y="6743640"/>
            <a:ext cx="5075042" cy="744898"/>
          </a:xfrm>
          <a:prstGeom prst="rect">
            <a:avLst/>
          </a:prstGeom>
        </p:spPr>
        <p:txBody>
          <a:bodyPr anchor="t" rtlCol="false" tIns="0" lIns="0" bIns="0" rIns="0">
            <a:spAutoFit/>
          </a:bodyPr>
          <a:lstStyle/>
          <a:p>
            <a:pPr algn="just">
              <a:lnSpc>
                <a:spcPts val="5461"/>
              </a:lnSpc>
            </a:pPr>
            <a:r>
              <a:rPr lang="en-US" sz="6001">
                <a:solidFill>
                  <a:srgbClr val="A4E473">
                    <a:alpha val="65882"/>
                  </a:srgbClr>
                </a:solidFill>
                <a:latin typeface="Fira Sans Bold"/>
              </a:rPr>
              <a:t>Dare to Dream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847381" y="2744473"/>
            <a:ext cx="2737509" cy="3825916"/>
          </a:xfrm>
          <a:custGeom>
            <a:avLst/>
            <a:gdLst/>
            <a:ahLst/>
            <a:cxnLst/>
            <a:rect r="r" b="b" t="t" l="l"/>
            <a:pathLst>
              <a:path h="3825916" w="2737509">
                <a:moveTo>
                  <a:pt x="0" y="0"/>
                </a:moveTo>
                <a:lnTo>
                  <a:pt x="2737509" y="0"/>
                </a:lnTo>
                <a:lnTo>
                  <a:pt x="2737509" y="3825917"/>
                </a:lnTo>
                <a:lnTo>
                  <a:pt x="0" y="3825917"/>
                </a:lnTo>
                <a:lnTo>
                  <a:pt x="0" y="0"/>
                </a:lnTo>
                <a:close/>
              </a:path>
            </a:pathLst>
          </a:custGeom>
          <a:blipFill>
            <a:blip r:embed="rId2"/>
            <a:stretch>
              <a:fillRect l="0" t="0" r="0" b="0"/>
            </a:stretch>
          </a:blipFill>
        </p:spPr>
      </p:sp>
      <p:sp>
        <p:nvSpPr>
          <p:cNvPr name="Freeform 7" id="7"/>
          <p:cNvSpPr/>
          <p:nvPr/>
        </p:nvSpPr>
        <p:spPr>
          <a:xfrm flipH="false" flipV="false" rot="0">
            <a:off x="3897143" y="2744473"/>
            <a:ext cx="3354476" cy="3825916"/>
          </a:xfrm>
          <a:custGeom>
            <a:avLst/>
            <a:gdLst/>
            <a:ahLst/>
            <a:cxnLst/>
            <a:rect r="r" b="b" t="t" l="l"/>
            <a:pathLst>
              <a:path h="3825916" w="3354476">
                <a:moveTo>
                  <a:pt x="0" y="0"/>
                </a:moveTo>
                <a:lnTo>
                  <a:pt x="3354477" y="0"/>
                </a:lnTo>
                <a:lnTo>
                  <a:pt x="3354477" y="3825917"/>
                </a:lnTo>
                <a:lnTo>
                  <a:pt x="0" y="3825917"/>
                </a:lnTo>
                <a:lnTo>
                  <a:pt x="0" y="0"/>
                </a:lnTo>
                <a:close/>
              </a:path>
            </a:pathLst>
          </a:custGeom>
          <a:blipFill>
            <a:blip r:embed="rId3"/>
            <a:stretch>
              <a:fillRect l="0" t="0" r="0" b="0"/>
            </a:stretch>
          </a:blipFill>
        </p:spPr>
      </p:sp>
      <p:sp>
        <p:nvSpPr>
          <p:cNvPr name="Freeform 8" id="8"/>
          <p:cNvSpPr/>
          <p:nvPr/>
        </p:nvSpPr>
        <p:spPr>
          <a:xfrm flipH="false" flipV="false" rot="0">
            <a:off x="7754551" y="2744473"/>
            <a:ext cx="3036292" cy="3825916"/>
          </a:xfrm>
          <a:custGeom>
            <a:avLst/>
            <a:gdLst/>
            <a:ahLst/>
            <a:cxnLst/>
            <a:rect r="r" b="b" t="t" l="l"/>
            <a:pathLst>
              <a:path h="3825916" w="3036292">
                <a:moveTo>
                  <a:pt x="0" y="0"/>
                </a:moveTo>
                <a:lnTo>
                  <a:pt x="3036293" y="0"/>
                </a:lnTo>
                <a:lnTo>
                  <a:pt x="3036293" y="3825917"/>
                </a:lnTo>
                <a:lnTo>
                  <a:pt x="0" y="3825917"/>
                </a:lnTo>
                <a:lnTo>
                  <a:pt x="0" y="0"/>
                </a:lnTo>
                <a:close/>
              </a:path>
            </a:pathLst>
          </a:custGeom>
          <a:blipFill>
            <a:blip r:embed="rId4"/>
            <a:stretch>
              <a:fillRect l="0" t="0" r="0" b="0"/>
            </a:stretch>
          </a:blipFill>
        </p:spPr>
      </p:sp>
      <p:sp>
        <p:nvSpPr>
          <p:cNvPr name="Freeform 9" id="9"/>
          <p:cNvSpPr/>
          <p:nvPr/>
        </p:nvSpPr>
        <p:spPr>
          <a:xfrm flipH="false" flipV="false" rot="0">
            <a:off x="11295669" y="2744473"/>
            <a:ext cx="6144950" cy="3825916"/>
          </a:xfrm>
          <a:custGeom>
            <a:avLst/>
            <a:gdLst/>
            <a:ahLst/>
            <a:cxnLst/>
            <a:rect r="r" b="b" t="t" l="l"/>
            <a:pathLst>
              <a:path h="3825916" w="6144950">
                <a:moveTo>
                  <a:pt x="0" y="0"/>
                </a:moveTo>
                <a:lnTo>
                  <a:pt x="6144950" y="0"/>
                </a:lnTo>
                <a:lnTo>
                  <a:pt x="6144950" y="3825917"/>
                </a:lnTo>
                <a:lnTo>
                  <a:pt x="0" y="3825917"/>
                </a:lnTo>
                <a:lnTo>
                  <a:pt x="0" y="0"/>
                </a:lnTo>
                <a:close/>
              </a:path>
            </a:pathLst>
          </a:custGeom>
          <a:blipFill>
            <a:blip r:embed="rId5"/>
            <a:stretch>
              <a:fillRect l="0" t="0" r="0" b="0"/>
            </a:stretch>
          </a:blipFill>
        </p:spPr>
      </p:sp>
      <p:sp>
        <p:nvSpPr>
          <p:cNvPr name="Freeform 10" id="10"/>
          <p:cNvSpPr/>
          <p:nvPr/>
        </p:nvSpPr>
        <p:spPr>
          <a:xfrm flipH="false" flipV="false" rot="0">
            <a:off x="910111" y="6770415"/>
            <a:ext cx="7301070" cy="3182904"/>
          </a:xfrm>
          <a:custGeom>
            <a:avLst/>
            <a:gdLst/>
            <a:ahLst/>
            <a:cxnLst/>
            <a:rect r="r" b="b" t="t" l="l"/>
            <a:pathLst>
              <a:path h="3182904" w="7301070">
                <a:moveTo>
                  <a:pt x="0" y="0"/>
                </a:moveTo>
                <a:lnTo>
                  <a:pt x="7301070" y="0"/>
                </a:lnTo>
                <a:lnTo>
                  <a:pt x="7301070" y="3182904"/>
                </a:lnTo>
                <a:lnTo>
                  <a:pt x="0" y="3182904"/>
                </a:lnTo>
                <a:lnTo>
                  <a:pt x="0" y="0"/>
                </a:lnTo>
                <a:close/>
              </a:path>
            </a:pathLst>
          </a:custGeom>
          <a:blipFill>
            <a:blip r:embed="rId6"/>
            <a:stretch>
              <a:fillRect l="0" t="0" r="0" b="0"/>
            </a:stretch>
          </a:blipFill>
        </p:spPr>
      </p:sp>
      <p:sp>
        <p:nvSpPr>
          <p:cNvPr name="Freeform 11" id="11"/>
          <p:cNvSpPr/>
          <p:nvPr/>
        </p:nvSpPr>
        <p:spPr>
          <a:xfrm flipH="false" flipV="false" rot="0">
            <a:off x="9749632" y="6770415"/>
            <a:ext cx="7690987" cy="3182904"/>
          </a:xfrm>
          <a:custGeom>
            <a:avLst/>
            <a:gdLst/>
            <a:ahLst/>
            <a:cxnLst/>
            <a:rect r="r" b="b" t="t" l="l"/>
            <a:pathLst>
              <a:path h="3182904" w="7690987">
                <a:moveTo>
                  <a:pt x="0" y="0"/>
                </a:moveTo>
                <a:lnTo>
                  <a:pt x="7690987" y="0"/>
                </a:lnTo>
                <a:lnTo>
                  <a:pt x="7690987" y="3182904"/>
                </a:lnTo>
                <a:lnTo>
                  <a:pt x="0" y="3182904"/>
                </a:lnTo>
                <a:lnTo>
                  <a:pt x="0" y="0"/>
                </a:lnTo>
                <a:close/>
              </a:path>
            </a:pathLst>
          </a:custGeom>
          <a:blipFill>
            <a:blip r:embed="rId7"/>
            <a:stretch>
              <a:fillRect l="0" t="0" r="0" b="0"/>
            </a:stretch>
          </a:blipFill>
        </p:spPr>
      </p:sp>
      <p:sp>
        <p:nvSpPr>
          <p:cNvPr name="TextBox 12" id="12"/>
          <p:cNvSpPr txBox="true"/>
          <p:nvPr/>
        </p:nvSpPr>
        <p:spPr>
          <a:xfrm rot="0">
            <a:off x="2373244" y="923925"/>
            <a:ext cx="3742956" cy="840102"/>
          </a:xfrm>
          <a:prstGeom prst="rect">
            <a:avLst/>
          </a:prstGeom>
        </p:spPr>
        <p:txBody>
          <a:bodyPr anchor="t" rtlCol="false" tIns="0" lIns="0" bIns="0" rIns="0">
            <a:spAutoFit/>
          </a:bodyPr>
          <a:lstStyle/>
          <a:p>
            <a:pPr algn="ctr">
              <a:lnSpc>
                <a:spcPts val="6813"/>
              </a:lnSpc>
            </a:pPr>
            <a:r>
              <a:rPr lang="en-US" sz="4866">
                <a:solidFill>
                  <a:srgbClr val="004651"/>
                </a:solidFill>
                <a:latin typeface="Fira Sans Bold"/>
              </a:rPr>
              <a:t>Cancel Ticket</a:t>
            </a:r>
          </a:p>
        </p:txBody>
      </p:sp>
      <p:sp>
        <p:nvSpPr>
          <p:cNvPr name="TextBox 13" id="13"/>
          <p:cNvSpPr txBox="true"/>
          <p:nvPr/>
        </p:nvSpPr>
        <p:spPr>
          <a:xfrm rot="0">
            <a:off x="16967136" y="8421052"/>
            <a:ext cx="243632"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6</a:t>
            </a:r>
          </a:p>
        </p:txBody>
      </p:sp>
      <p:sp>
        <p:nvSpPr>
          <p:cNvPr name="TextBox 14" id="14"/>
          <p:cNvSpPr txBox="true"/>
          <p:nvPr/>
        </p:nvSpPr>
        <p:spPr>
          <a:xfrm rot="0">
            <a:off x="7754551" y="8164195"/>
            <a:ext cx="231428"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5</a:t>
            </a:r>
          </a:p>
        </p:txBody>
      </p:sp>
      <p:sp>
        <p:nvSpPr>
          <p:cNvPr name="TextBox 15" id="15"/>
          <p:cNvSpPr txBox="true"/>
          <p:nvPr/>
        </p:nvSpPr>
        <p:spPr>
          <a:xfrm rot="0">
            <a:off x="16966689" y="4335626"/>
            <a:ext cx="244078"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4</a:t>
            </a:r>
          </a:p>
        </p:txBody>
      </p:sp>
      <p:sp>
        <p:nvSpPr>
          <p:cNvPr name="TextBox 16" id="16"/>
          <p:cNvSpPr txBox="true"/>
          <p:nvPr/>
        </p:nvSpPr>
        <p:spPr>
          <a:xfrm rot="0">
            <a:off x="6595899" y="4335626"/>
            <a:ext cx="223242"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2</a:t>
            </a:r>
          </a:p>
        </p:txBody>
      </p:sp>
      <p:sp>
        <p:nvSpPr>
          <p:cNvPr name="TextBox 17" id="17"/>
          <p:cNvSpPr txBox="true"/>
          <p:nvPr/>
        </p:nvSpPr>
        <p:spPr>
          <a:xfrm rot="0">
            <a:off x="10261520" y="4335626"/>
            <a:ext cx="224582"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3</a:t>
            </a:r>
          </a:p>
        </p:txBody>
      </p:sp>
      <p:sp>
        <p:nvSpPr>
          <p:cNvPr name="TextBox 18" id="18"/>
          <p:cNvSpPr txBox="true"/>
          <p:nvPr/>
        </p:nvSpPr>
        <p:spPr>
          <a:xfrm rot="0">
            <a:off x="2992251" y="4333899"/>
            <a:ext cx="200471"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1</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9758204" cy="5528076"/>
            <a:chOff x="0" y="0"/>
            <a:chExt cx="13010938" cy="7370768"/>
          </a:xfrm>
        </p:grpSpPr>
        <p:grpSp>
          <p:nvGrpSpPr>
            <p:cNvPr name="Group 3" id="3"/>
            <p:cNvGrpSpPr/>
            <p:nvPr/>
          </p:nvGrpSpPr>
          <p:grpSpPr>
            <a:xfrm rot="0">
              <a:off x="0" y="0"/>
              <a:ext cx="8511233" cy="7370768"/>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28627"/>
                </a:srgbClr>
              </a:solidFill>
            </p:spPr>
          </p:sp>
        </p:grpSp>
        <p:grpSp>
          <p:nvGrpSpPr>
            <p:cNvPr name="Group 5" id="5"/>
            <p:cNvGrpSpPr/>
            <p:nvPr/>
          </p:nvGrpSpPr>
          <p:grpSpPr>
            <a:xfrm rot="0">
              <a:off x="6979678" y="1235330"/>
              <a:ext cx="4046040" cy="350388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28627"/>
                </a:srgbClr>
              </a:solidFill>
            </p:spPr>
          </p:sp>
        </p:grpSp>
        <p:grpSp>
          <p:nvGrpSpPr>
            <p:cNvPr name="Group 7" id="7"/>
            <p:cNvGrpSpPr/>
            <p:nvPr/>
          </p:nvGrpSpPr>
          <p:grpSpPr>
            <a:xfrm rot="0">
              <a:off x="10155447" y="3838342"/>
              <a:ext cx="2855491" cy="2472869"/>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alpha val="28627"/>
                </a:srgbClr>
              </a:solidFill>
            </p:spPr>
          </p:sp>
        </p:grpSp>
      </p:grpSp>
      <p:grpSp>
        <p:nvGrpSpPr>
          <p:cNvPr name="Group 9" id="9"/>
          <p:cNvGrpSpPr/>
          <p:nvPr/>
        </p:nvGrpSpPr>
        <p:grpSpPr>
          <a:xfrm rot="0">
            <a:off x="8203503" y="2263232"/>
            <a:ext cx="2234415" cy="1416130"/>
            <a:chOff x="0" y="0"/>
            <a:chExt cx="588488" cy="372972"/>
          </a:xfrm>
        </p:grpSpPr>
        <p:sp>
          <p:nvSpPr>
            <p:cNvPr name="Freeform 10" id="10"/>
            <p:cNvSpPr/>
            <p:nvPr/>
          </p:nvSpPr>
          <p:spPr>
            <a:xfrm flipH="false" flipV="false" rot="0">
              <a:off x="0" y="0"/>
              <a:ext cx="588488" cy="372972"/>
            </a:xfrm>
            <a:custGeom>
              <a:avLst/>
              <a:gdLst/>
              <a:ahLst/>
              <a:cxnLst/>
              <a:rect r="r" b="b" t="t" l="l"/>
              <a:pathLst>
                <a:path h="372972" w="588488">
                  <a:moveTo>
                    <a:pt x="176708" y="0"/>
                  </a:moveTo>
                  <a:lnTo>
                    <a:pt x="411780" y="0"/>
                  </a:lnTo>
                  <a:cubicBezTo>
                    <a:pt x="509373" y="0"/>
                    <a:pt x="588488" y="79115"/>
                    <a:pt x="588488" y="176708"/>
                  </a:cubicBezTo>
                  <a:lnTo>
                    <a:pt x="588488" y="196265"/>
                  </a:lnTo>
                  <a:cubicBezTo>
                    <a:pt x="588488" y="243131"/>
                    <a:pt x="569871" y="288077"/>
                    <a:pt x="536732" y="321216"/>
                  </a:cubicBezTo>
                  <a:cubicBezTo>
                    <a:pt x="503592" y="354355"/>
                    <a:pt x="458646" y="372972"/>
                    <a:pt x="411780" y="372972"/>
                  </a:cubicBezTo>
                  <a:lnTo>
                    <a:pt x="176708" y="372972"/>
                  </a:lnTo>
                  <a:cubicBezTo>
                    <a:pt x="79115" y="372972"/>
                    <a:pt x="0" y="293858"/>
                    <a:pt x="0" y="196265"/>
                  </a:cubicBezTo>
                  <a:lnTo>
                    <a:pt x="0" y="176708"/>
                  </a:lnTo>
                  <a:cubicBezTo>
                    <a:pt x="0" y="79115"/>
                    <a:pt x="79115" y="0"/>
                    <a:pt x="176708" y="0"/>
                  </a:cubicBezTo>
                  <a:close/>
                </a:path>
              </a:pathLst>
            </a:custGeom>
            <a:solidFill>
              <a:srgbClr val="00A181"/>
            </a:solidFill>
          </p:spPr>
        </p:sp>
        <p:sp>
          <p:nvSpPr>
            <p:cNvPr name="TextBox 11" id="11"/>
            <p:cNvSpPr txBox="true"/>
            <p:nvPr/>
          </p:nvSpPr>
          <p:spPr>
            <a:xfrm>
              <a:off x="0" y="-38100"/>
              <a:ext cx="588488" cy="411072"/>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Bus Ticket Reservation System</a:t>
              </a:r>
            </a:p>
          </p:txBody>
        </p:sp>
      </p:grpSp>
      <p:sp>
        <p:nvSpPr>
          <p:cNvPr name="TextBox 12" id="12"/>
          <p:cNvSpPr txBox="true"/>
          <p:nvPr/>
        </p:nvSpPr>
        <p:spPr>
          <a:xfrm rot="0">
            <a:off x="3239742" y="88080"/>
            <a:ext cx="12161938" cy="1489340"/>
          </a:xfrm>
          <a:prstGeom prst="rect">
            <a:avLst/>
          </a:prstGeom>
        </p:spPr>
        <p:txBody>
          <a:bodyPr anchor="t" rtlCol="false" tIns="0" lIns="0" bIns="0" rIns="0">
            <a:spAutoFit/>
          </a:bodyPr>
          <a:lstStyle/>
          <a:p>
            <a:pPr algn="ctr">
              <a:lnSpc>
                <a:spcPts val="12167"/>
              </a:lnSpc>
            </a:pPr>
            <a:r>
              <a:rPr lang="en-US" sz="8690">
                <a:solidFill>
                  <a:srgbClr val="FFFFFF"/>
                </a:solidFill>
                <a:latin typeface="Canva Sans Bold"/>
              </a:rPr>
              <a:t>System Breakdown</a:t>
            </a:r>
          </a:p>
        </p:txBody>
      </p:sp>
      <p:grpSp>
        <p:nvGrpSpPr>
          <p:cNvPr name="Group 13" id="13"/>
          <p:cNvGrpSpPr/>
          <p:nvPr/>
        </p:nvGrpSpPr>
        <p:grpSpPr>
          <a:xfrm rot="0">
            <a:off x="8487398" y="3868506"/>
            <a:ext cx="1666625" cy="731442"/>
            <a:chOff x="0" y="0"/>
            <a:chExt cx="438947" cy="192643"/>
          </a:xfrm>
        </p:grpSpPr>
        <p:sp>
          <p:nvSpPr>
            <p:cNvPr name="Freeform 14" id="14"/>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15" id="15"/>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User Type</a:t>
              </a:r>
            </a:p>
          </p:txBody>
        </p:sp>
      </p:grpSp>
      <p:grpSp>
        <p:nvGrpSpPr>
          <p:cNvPr name="Group 16" id="16"/>
          <p:cNvGrpSpPr/>
          <p:nvPr/>
        </p:nvGrpSpPr>
        <p:grpSpPr>
          <a:xfrm rot="0">
            <a:off x="6536878" y="3868506"/>
            <a:ext cx="1666625" cy="731442"/>
            <a:chOff x="0" y="0"/>
            <a:chExt cx="438947" cy="192643"/>
          </a:xfrm>
        </p:grpSpPr>
        <p:sp>
          <p:nvSpPr>
            <p:cNvPr name="Freeform 17" id="17"/>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18" id="18"/>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Passenger Zone</a:t>
              </a:r>
            </a:p>
          </p:txBody>
        </p:sp>
      </p:grpSp>
      <p:grpSp>
        <p:nvGrpSpPr>
          <p:cNvPr name="Group 19" id="19"/>
          <p:cNvGrpSpPr/>
          <p:nvPr/>
        </p:nvGrpSpPr>
        <p:grpSpPr>
          <a:xfrm rot="0">
            <a:off x="10437919" y="3868506"/>
            <a:ext cx="1666625" cy="731442"/>
            <a:chOff x="0" y="0"/>
            <a:chExt cx="438947" cy="192643"/>
          </a:xfrm>
        </p:grpSpPr>
        <p:sp>
          <p:nvSpPr>
            <p:cNvPr name="Freeform 20" id="20"/>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21" id="21"/>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Admin Login</a:t>
              </a:r>
            </a:p>
          </p:txBody>
        </p:sp>
      </p:grpSp>
      <p:sp>
        <p:nvSpPr>
          <p:cNvPr name="AutoShape 22" id="22"/>
          <p:cNvSpPr/>
          <p:nvPr/>
        </p:nvSpPr>
        <p:spPr>
          <a:xfrm>
            <a:off x="9320711" y="3679362"/>
            <a:ext cx="0" cy="189144"/>
          </a:xfrm>
          <a:prstGeom prst="line">
            <a:avLst/>
          </a:prstGeom>
          <a:ln cap="flat" w="38100">
            <a:solidFill>
              <a:srgbClr val="FFFFFF"/>
            </a:solidFill>
            <a:prstDash val="solid"/>
            <a:headEnd type="none" len="sm" w="sm"/>
            <a:tailEnd type="arrow" len="sm" w="med"/>
          </a:ln>
        </p:spPr>
      </p:sp>
      <p:sp>
        <p:nvSpPr>
          <p:cNvPr name="AutoShape 23" id="23"/>
          <p:cNvSpPr/>
          <p:nvPr/>
        </p:nvSpPr>
        <p:spPr>
          <a:xfrm flipH="true">
            <a:off x="8203503" y="4234227"/>
            <a:ext cx="283895" cy="0"/>
          </a:xfrm>
          <a:prstGeom prst="line">
            <a:avLst/>
          </a:prstGeom>
          <a:ln cap="flat" w="38100">
            <a:solidFill>
              <a:srgbClr val="FFFFFF"/>
            </a:solidFill>
            <a:prstDash val="solid"/>
            <a:headEnd type="none" len="sm" w="sm"/>
            <a:tailEnd type="arrow" len="sm" w="med"/>
          </a:ln>
        </p:spPr>
      </p:sp>
      <p:sp>
        <p:nvSpPr>
          <p:cNvPr name="AutoShape 24" id="24"/>
          <p:cNvSpPr/>
          <p:nvPr/>
        </p:nvSpPr>
        <p:spPr>
          <a:xfrm>
            <a:off x="10154024" y="4234227"/>
            <a:ext cx="283895" cy="0"/>
          </a:xfrm>
          <a:prstGeom prst="line">
            <a:avLst/>
          </a:prstGeom>
          <a:ln cap="flat" w="38100">
            <a:solidFill>
              <a:srgbClr val="FFFFFF"/>
            </a:solidFill>
            <a:prstDash val="solid"/>
            <a:headEnd type="none" len="sm" w="sm"/>
            <a:tailEnd type="arrow" len="sm" w="med"/>
          </a:ln>
        </p:spPr>
      </p:sp>
      <p:grpSp>
        <p:nvGrpSpPr>
          <p:cNvPr name="Group 25" id="25"/>
          <p:cNvGrpSpPr/>
          <p:nvPr/>
        </p:nvGrpSpPr>
        <p:grpSpPr>
          <a:xfrm rot="0">
            <a:off x="4586358" y="3868506"/>
            <a:ext cx="1666625" cy="731442"/>
            <a:chOff x="0" y="0"/>
            <a:chExt cx="438947" cy="192643"/>
          </a:xfrm>
        </p:grpSpPr>
        <p:sp>
          <p:nvSpPr>
            <p:cNvPr name="Freeform 26" id="26"/>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27" id="27"/>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Signup</a:t>
              </a:r>
            </a:p>
          </p:txBody>
        </p:sp>
      </p:grpSp>
      <p:sp>
        <p:nvSpPr>
          <p:cNvPr name="AutoShape 28" id="28"/>
          <p:cNvSpPr/>
          <p:nvPr/>
        </p:nvSpPr>
        <p:spPr>
          <a:xfrm flipH="true">
            <a:off x="6252983" y="4234227"/>
            <a:ext cx="283895" cy="0"/>
          </a:xfrm>
          <a:prstGeom prst="line">
            <a:avLst/>
          </a:prstGeom>
          <a:ln cap="flat" w="38100">
            <a:solidFill>
              <a:srgbClr val="FFFFFF"/>
            </a:solidFill>
            <a:prstDash val="solid"/>
            <a:headEnd type="none" len="sm" w="sm"/>
            <a:tailEnd type="arrow" len="sm" w="med"/>
          </a:ln>
        </p:spPr>
      </p:sp>
      <p:grpSp>
        <p:nvGrpSpPr>
          <p:cNvPr name="Group 29" id="29"/>
          <p:cNvGrpSpPr/>
          <p:nvPr/>
        </p:nvGrpSpPr>
        <p:grpSpPr>
          <a:xfrm rot="0">
            <a:off x="6509222" y="4802098"/>
            <a:ext cx="1666625" cy="731442"/>
            <a:chOff x="0" y="0"/>
            <a:chExt cx="438947" cy="192643"/>
          </a:xfrm>
        </p:grpSpPr>
        <p:sp>
          <p:nvSpPr>
            <p:cNvPr name="Freeform 30" id="30"/>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31" id="31"/>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Login</a:t>
              </a:r>
            </a:p>
          </p:txBody>
        </p:sp>
      </p:grpSp>
      <p:sp>
        <p:nvSpPr>
          <p:cNvPr name="AutoShape 32" id="32"/>
          <p:cNvSpPr/>
          <p:nvPr/>
        </p:nvSpPr>
        <p:spPr>
          <a:xfrm>
            <a:off x="7342535" y="4612953"/>
            <a:ext cx="0" cy="189144"/>
          </a:xfrm>
          <a:prstGeom prst="line">
            <a:avLst/>
          </a:prstGeom>
          <a:ln cap="flat" w="38100">
            <a:solidFill>
              <a:srgbClr val="FFFFFF"/>
            </a:solidFill>
            <a:prstDash val="solid"/>
            <a:headEnd type="none" len="sm" w="sm"/>
            <a:tailEnd type="arrow" len="sm" w="med"/>
          </a:ln>
        </p:spPr>
      </p:sp>
      <p:grpSp>
        <p:nvGrpSpPr>
          <p:cNvPr name="Group 33" id="33"/>
          <p:cNvGrpSpPr/>
          <p:nvPr/>
        </p:nvGrpSpPr>
        <p:grpSpPr>
          <a:xfrm rot="0">
            <a:off x="10437919" y="4802098"/>
            <a:ext cx="1666625" cy="731442"/>
            <a:chOff x="0" y="0"/>
            <a:chExt cx="438947" cy="192643"/>
          </a:xfrm>
        </p:grpSpPr>
        <p:sp>
          <p:nvSpPr>
            <p:cNvPr name="Freeform 34" id="34"/>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35" id="35"/>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Login</a:t>
              </a:r>
            </a:p>
          </p:txBody>
        </p:sp>
      </p:grpSp>
      <p:sp>
        <p:nvSpPr>
          <p:cNvPr name="AutoShape 36" id="36"/>
          <p:cNvSpPr/>
          <p:nvPr/>
        </p:nvSpPr>
        <p:spPr>
          <a:xfrm>
            <a:off x="11271231" y="4612953"/>
            <a:ext cx="0" cy="189144"/>
          </a:xfrm>
          <a:prstGeom prst="line">
            <a:avLst/>
          </a:prstGeom>
          <a:ln cap="flat" w="38100">
            <a:solidFill>
              <a:srgbClr val="FFFFFF"/>
            </a:solidFill>
            <a:prstDash val="solid"/>
            <a:headEnd type="none" len="sm" w="sm"/>
            <a:tailEnd type="arrow" len="sm" w="med"/>
          </a:ln>
        </p:spPr>
      </p:sp>
      <p:grpSp>
        <p:nvGrpSpPr>
          <p:cNvPr name="Group 37" id="37"/>
          <p:cNvGrpSpPr/>
          <p:nvPr/>
        </p:nvGrpSpPr>
        <p:grpSpPr>
          <a:xfrm rot="0">
            <a:off x="8489253" y="4785321"/>
            <a:ext cx="1666625" cy="731442"/>
            <a:chOff x="0" y="0"/>
            <a:chExt cx="438947" cy="192643"/>
          </a:xfrm>
        </p:grpSpPr>
        <p:sp>
          <p:nvSpPr>
            <p:cNvPr name="Freeform 38" id="38"/>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39" id="39"/>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Exit</a:t>
              </a:r>
            </a:p>
          </p:txBody>
        </p:sp>
      </p:grpSp>
      <p:sp>
        <p:nvSpPr>
          <p:cNvPr name="AutoShape 40" id="40"/>
          <p:cNvSpPr/>
          <p:nvPr/>
        </p:nvSpPr>
        <p:spPr>
          <a:xfrm>
            <a:off x="9322566" y="4596177"/>
            <a:ext cx="0" cy="189144"/>
          </a:xfrm>
          <a:prstGeom prst="line">
            <a:avLst/>
          </a:prstGeom>
          <a:ln cap="flat" w="38100">
            <a:solidFill>
              <a:srgbClr val="FFFFFF"/>
            </a:solidFill>
            <a:prstDash val="solid"/>
            <a:headEnd type="none" len="sm" w="sm"/>
            <a:tailEnd type="arrow" len="sm" w="med"/>
          </a:ln>
        </p:spPr>
      </p:sp>
      <p:grpSp>
        <p:nvGrpSpPr>
          <p:cNvPr name="Group 41" id="41"/>
          <p:cNvGrpSpPr/>
          <p:nvPr/>
        </p:nvGrpSpPr>
        <p:grpSpPr>
          <a:xfrm rot="0">
            <a:off x="6536878" y="5722684"/>
            <a:ext cx="1666625" cy="731442"/>
            <a:chOff x="0" y="0"/>
            <a:chExt cx="438947" cy="192643"/>
          </a:xfrm>
        </p:grpSpPr>
        <p:sp>
          <p:nvSpPr>
            <p:cNvPr name="Freeform 42" id="42"/>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43" id="43"/>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Menu</a:t>
              </a:r>
            </a:p>
          </p:txBody>
        </p:sp>
      </p:grpSp>
      <p:sp>
        <p:nvSpPr>
          <p:cNvPr name="AutoShape 44" id="44"/>
          <p:cNvSpPr/>
          <p:nvPr/>
        </p:nvSpPr>
        <p:spPr>
          <a:xfrm>
            <a:off x="7370191" y="5533540"/>
            <a:ext cx="0" cy="189144"/>
          </a:xfrm>
          <a:prstGeom prst="line">
            <a:avLst/>
          </a:prstGeom>
          <a:ln cap="flat" w="38100">
            <a:solidFill>
              <a:srgbClr val="FFFFFF"/>
            </a:solidFill>
            <a:prstDash val="solid"/>
            <a:headEnd type="none" len="sm" w="sm"/>
            <a:tailEnd type="arrow" len="sm" w="med"/>
          </a:ln>
        </p:spPr>
      </p:sp>
      <p:grpSp>
        <p:nvGrpSpPr>
          <p:cNvPr name="Group 45" id="45"/>
          <p:cNvGrpSpPr/>
          <p:nvPr/>
        </p:nvGrpSpPr>
        <p:grpSpPr>
          <a:xfrm rot="0">
            <a:off x="10470204" y="5705908"/>
            <a:ext cx="1666625" cy="731442"/>
            <a:chOff x="0" y="0"/>
            <a:chExt cx="438947" cy="192643"/>
          </a:xfrm>
        </p:grpSpPr>
        <p:sp>
          <p:nvSpPr>
            <p:cNvPr name="Freeform 46" id="46"/>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47" id="47"/>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Menu</a:t>
              </a:r>
            </a:p>
          </p:txBody>
        </p:sp>
      </p:grpSp>
      <p:sp>
        <p:nvSpPr>
          <p:cNvPr name="AutoShape 48" id="48"/>
          <p:cNvSpPr/>
          <p:nvPr/>
        </p:nvSpPr>
        <p:spPr>
          <a:xfrm>
            <a:off x="11303516" y="5516763"/>
            <a:ext cx="0" cy="189144"/>
          </a:xfrm>
          <a:prstGeom prst="line">
            <a:avLst/>
          </a:prstGeom>
          <a:ln cap="flat" w="38100">
            <a:solidFill>
              <a:srgbClr val="FFFFFF"/>
            </a:solidFill>
            <a:prstDash val="solid"/>
            <a:headEnd type="none" len="sm" w="sm"/>
            <a:tailEnd type="arrow" len="sm" w="med"/>
          </a:ln>
        </p:spPr>
      </p:sp>
      <p:grpSp>
        <p:nvGrpSpPr>
          <p:cNvPr name="Group 49" id="49"/>
          <p:cNvGrpSpPr/>
          <p:nvPr/>
        </p:nvGrpSpPr>
        <p:grpSpPr>
          <a:xfrm rot="0">
            <a:off x="2550524" y="7768576"/>
            <a:ext cx="1666625" cy="731442"/>
            <a:chOff x="0" y="0"/>
            <a:chExt cx="438947" cy="192643"/>
          </a:xfrm>
        </p:grpSpPr>
        <p:sp>
          <p:nvSpPr>
            <p:cNvPr name="Freeform 50" id="50"/>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51" id="51"/>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View Avaiable bus</a:t>
              </a:r>
            </a:p>
          </p:txBody>
        </p:sp>
      </p:grpSp>
      <p:grpSp>
        <p:nvGrpSpPr>
          <p:cNvPr name="Group 52" id="52"/>
          <p:cNvGrpSpPr/>
          <p:nvPr/>
        </p:nvGrpSpPr>
        <p:grpSpPr>
          <a:xfrm rot="0">
            <a:off x="4406294" y="7768576"/>
            <a:ext cx="1666625" cy="731442"/>
            <a:chOff x="0" y="0"/>
            <a:chExt cx="438947" cy="192643"/>
          </a:xfrm>
        </p:grpSpPr>
        <p:sp>
          <p:nvSpPr>
            <p:cNvPr name="Freeform 53" id="53"/>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54" id="54"/>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Book Ticket</a:t>
              </a:r>
            </a:p>
          </p:txBody>
        </p:sp>
      </p:grpSp>
      <p:grpSp>
        <p:nvGrpSpPr>
          <p:cNvPr name="Group 55" id="55"/>
          <p:cNvGrpSpPr/>
          <p:nvPr/>
        </p:nvGrpSpPr>
        <p:grpSpPr>
          <a:xfrm rot="0">
            <a:off x="6339205" y="7768576"/>
            <a:ext cx="1666625" cy="731442"/>
            <a:chOff x="0" y="0"/>
            <a:chExt cx="438947" cy="192643"/>
          </a:xfrm>
        </p:grpSpPr>
        <p:sp>
          <p:nvSpPr>
            <p:cNvPr name="Freeform 56" id="56"/>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57" id="57"/>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Cancel Ticket</a:t>
              </a:r>
            </a:p>
          </p:txBody>
        </p:sp>
      </p:grpSp>
      <p:grpSp>
        <p:nvGrpSpPr>
          <p:cNvPr name="Group 58" id="58"/>
          <p:cNvGrpSpPr/>
          <p:nvPr/>
        </p:nvGrpSpPr>
        <p:grpSpPr>
          <a:xfrm rot="0">
            <a:off x="8272117" y="7768576"/>
            <a:ext cx="1666625" cy="731442"/>
            <a:chOff x="0" y="0"/>
            <a:chExt cx="438947" cy="192643"/>
          </a:xfrm>
        </p:grpSpPr>
        <p:sp>
          <p:nvSpPr>
            <p:cNvPr name="Freeform 59" id="59"/>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60" id="60"/>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Update Ticket</a:t>
              </a:r>
            </a:p>
          </p:txBody>
        </p:sp>
      </p:grpSp>
      <p:grpSp>
        <p:nvGrpSpPr>
          <p:cNvPr name="Group 61" id="61"/>
          <p:cNvGrpSpPr/>
          <p:nvPr/>
        </p:nvGrpSpPr>
        <p:grpSpPr>
          <a:xfrm rot="0">
            <a:off x="10205028" y="7768576"/>
            <a:ext cx="1666625" cy="731442"/>
            <a:chOff x="0" y="0"/>
            <a:chExt cx="438947" cy="192643"/>
          </a:xfrm>
        </p:grpSpPr>
        <p:sp>
          <p:nvSpPr>
            <p:cNvPr name="Freeform 62" id="62"/>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63" id="63"/>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Print Ticket</a:t>
              </a:r>
            </a:p>
          </p:txBody>
        </p:sp>
      </p:grpSp>
      <p:grpSp>
        <p:nvGrpSpPr>
          <p:cNvPr name="Group 64" id="64"/>
          <p:cNvGrpSpPr/>
          <p:nvPr/>
        </p:nvGrpSpPr>
        <p:grpSpPr>
          <a:xfrm rot="0">
            <a:off x="12137939" y="7768576"/>
            <a:ext cx="1666625" cy="731442"/>
            <a:chOff x="0" y="0"/>
            <a:chExt cx="438947" cy="192643"/>
          </a:xfrm>
        </p:grpSpPr>
        <p:sp>
          <p:nvSpPr>
            <p:cNvPr name="Freeform 65" id="65"/>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66" id="66"/>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Purches History</a:t>
              </a:r>
            </a:p>
          </p:txBody>
        </p:sp>
      </p:grpSp>
      <p:grpSp>
        <p:nvGrpSpPr>
          <p:cNvPr name="Group 67" id="67"/>
          <p:cNvGrpSpPr/>
          <p:nvPr/>
        </p:nvGrpSpPr>
        <p:grpSpPr>
          <a:xfrm rot="0">
            <a:off x="14070850" y="7768576"/>
            <a:ext cx="1666625" cy="731442"/>
            <a:chOff x="0" y="0"/>
            <a:chExt cx="438947" cy="192643"/>
          </a:xfrm>
        </p:grpSpPr>
        <p:sp>
          <p:nvSpPr>
            <p:cNvPr name="Freeform 68" id="68"/>
            <p:cNvSpPr/>
            <p:nvPr/>
          </p:nvSpPr>
          <p:spPr>
            <a:xfrm flipH="false" flipV="false" rot="0">
              <a:off x="0" y="0"/>
              <a:ext cx="438947" cy="192643"/>
            </a:xfrm>
            <a:custGeom>
              <a:avLst/>
              <a:gdLst/>
              <a:ahLst/>
              <a:cxnLst/>
              <a:rect r="r" b="b" t="t" l="l"/>
              <a:pathLst>
                <a:path h="192643" w="438947">
                  <a:moveTo>
                    <a:pt x="96322" y="0"/>
                  </a:moveTo>
                  <a:lnTo>
                    <a:pt x="342625" y="0"/>
                  </a:lnTo>
                  <a:cubicBezTo>
                    <a:pt x="368171" y="0"/>
                    <a:pt x="392671" y="10148"/>
                    <a:pt x="410735" y="28212"/>
                  </a:cubicBezTo>
                  <a:cubicBezTo>
                    <a:pt x="428798" y="46276"/>
                    <a:pt x="438947" y="70776"/>
                    <a:pt x="438947" y="96322"/>
                  </a:cubicBezTo>
                  <a:lnTo>
                    <a:pt x="438947" y="96322"/>
                  </a:lnTo>
                  <a:cubicBezTo>
                    <a:pt x="438947" y="149519"/>
                    <a:pt x="395822" y="192643"/>
                    <a:pt x="342625" y="192643"/>
                  </a:cubicBezTo>
                  <a:lnTo>
                    <a:pt x="96322" y="192643"/>
                  </a:lnTo>
                  <a:cubicBezTo>
                    <a:pt x="70776" y="192643"/>
                    <a:pt x="46276" y="182495"/>
                    <a:pt x="28212" y="164431"/>
                  </a:cubicBezTo>
                  <a:cubicBezTo>
                    <a:pt x="10148" y="146367"/>
                    <a:pt x="0" y="121868"/>
                    <a:pt x="0" y="96322"/>
                  </a:cubicBezTo>
                  <a:lnTo>
                    <a:pt x="0" y="96322"/>
                  </a:lnTo>
                  <a:cubicBezTo>
                    <a:pt x="0" y="70776"/>
                    <a:pt x="10148" y="46276"/>
                    <a:pt x="28212" y="28212"/>
                  </a:cubicBezTo>
                  <a:cubicBezTo>
                    <a:pt x="46276" y="10148"/>
                    <a:pt x="70776" y="0"/>
                    <a:pt x="96322" y="0"/>
                  </a:cubicBezTo>
                  <a:close/>
                </a:path>
              </a:pathLst>
            </a:custGeom>
            <a:solidFill>
              <a:srgbClr val="00A181"/>
            </a:solidFill>
          </p:spPr>
        </p:sp>
        <p:sp>
          <p:nvSpPr>
            <p:cNvPr name="TextBox 69" id="69"/>
            <p:cNvSpPr txBox="true"/>
            <p:nvPr/>
          </p:nvSpPr>
          <p:spPr>
            <a:xfrm>
              <a:off x="0" y="-38100"/>
              <a:ext cx="438947" cy="230743"/>
            </a:xfrm>
            <a:prstGeom prst="rect">
              <a:avLst/>
            </a:prstGeom>
          </p:spPr>
          <p:txBody>
            <a:bodyPr anchor="ctr" rtlCol="false" tIns="50800" lIns="50800" bIns="50800" rIns="50800"/>
            <a:lstStyle/>
            <a:p>
              <a:pPr algn="ctr">
                <a:lnSpc>
                  <a:spcPts val="2100"/>
                </a:lnSpc>
              </a:pPr>
              <a:r>
                <a:rPr lang="en-US" sz="1500">
                  <a:solidFill>
                    <a:srgbClr val="000000"/>
                  </a:solidFill>
                  <a:latin typeface="Fira Sans Medium"/>
                </a:rPr>
                <a:t>Sign out</a:t>
              </a:r>
            </a:p>
          </p:txBody>
        </p:sp>
      </p:grpSp>
      <p:sp>
        <p:nvSpPr>
          <p:cNvPr name="AutoShape 70" id="70"/>
          <p:cNvSpPr/>
          <p:nvPr/>
        </p:nvSpPr>
        <p:spPr>
          <a:xfrm flipV="true">
            <a:off x="8203503" y="6071629"/>
            <a:ext cx="2266700" cy="16776"/>
          </a:xfrm>
          <a:prstGeom prst="line">
            <a:avLst/>
          </a:prstGeom>
          <a:ln cap="flat" w="38100">
            <a:solidFill>
              <a:srgbClr val="FFFFFF"/>
            </a:solidFill>
            <a:prstDash val="solid"/>
            <a:headEnd type="none" len="sm" w="sm"/>
            <a:tailEnd type="none" len="sm" w="sm"/>
          </a:ln>
        </p:spPr>
      </p:sp>
      <p:sp>
        <p:nvSpPr>
          <p:cNvPr name="AutoShape 71" id="71"/>
          <p:cNvSpPr/>
          <p:nvPr/>
        </p:nvSpPr>
        <p:spPr>
          <a:xfrm>
            <a:off x="9105429" y="6117242"/>
            <a:ext cx="0" cy="1651333"/>
          </a:xfrm>
          <a:prstGeom prst="line">
            <a:avLst/>
          </a:prstGeom>
          <a:ln cap="flat" w="38100">
            <a:solidFill>
              <a:srgbClr val="FFFFFF"/>
            </a:solidFill>
            <a:prstDash val="solid"/>
            <a:headEnd type="none" len="sm" w="sm"/>
            <a:tailEnd type="arrow" len="sm" w="med"/>
          </a:ln>
        </p:spPr>
      </p:sp>
      <p:sp>
        <p:nvSpPr>
          <p:cNvPr name="AutoShape 72" id="72"/>
          <p:cNvSpPr/>
          <p:nvPr/>
        </p:nvSpPr>
        <p:spPr>
          <a:xfrm>
            <a:off x="3612700" y="6763806"/>
            <a:ext cx="11291463" cy="0"/>
          </a:xfrm>
          <a:prstGeom prst="line">
            <a:avLst/>
          </a:prstGeom>
          <a:ln cap="flat" w="38100">
            <a:solidFill>
              <a:srgbClr val="FFFFFF"/>
            </a:solidFill>
            <a:prstDash val="solid"/>
            <a:headEnd type="none" len="sm" w="sm"/>
            <a:tailEnd type="none" len="sm" w="sm"/>
          </a:ln>
        </p:spPr>
      </p:sp>
      <p:sp>
        <p:nvSpPr>
          <p:cNvPr name="AutoShape 73" id="73"/>
          <p:cNvSpPr/>
          <p:nvPr/>
        </p:nvSpPr>
        <p:spPr>
          <a:xfrm flipH="true">
            <a:off x="3593650" y="6763806"/>
            <a:ext cx="19050" cy="1004770"/>
          </a:xfrm>
          <a:prstGeom prst="line">
            <a:avLst/>
          </a:prstGeom>
          <a:ln cap="flat" w="38100">
            <a:solidFill>
              <a:srgbClr val="FFFFFF"/>
            </a:solidFill>
            <a:prstDash val="solid"/>
            <a:headEnd type="none" len="sm" w="sm"/>
            <a:tailEnd type="arrow" len="sm" w="med"/>
          </a:ln>
        </p:spPr>
      </p:sp>
      <p:sp>
        <p:nvSpPr>
          <p:cNvPr name="AutoShape 74" id="74"/>
          <p:cNvSpPr/>
          <p:nvPr/>
        </p:nvSpPr>
        <p:spPr>
          <a:xfrm flipH="true">
            <a:off x="5201510" y="6764167"/>
            <a:ext cx="19050" cy="1004770"/>
          </a:xfrm>
          <a:prstGeom prst="line">
            <a:avLst/>
          </a:prstGeom>
          <a:ln cap="flat" w="38100">
            <a:solidFill>
              <a:srgbClr val="FFFFFF"/>
            </a:solidFill>
            <a:prstDash val="solid"/>
            <a:headEnd type="none" len="sm" w="sm"/>
            <a:tailEnd type="arrow" len="sm" w="med"/>
          </a:ln>
        </p:spPr>
      </p:sp>
      <p:sp>
        <p:nvSpPr>
          <p:cNvPr name="AutoShape 75" id="75"/>
          <p:cNvSpPr/>
          <p:nvPr/>
        </p:nvSpPr>
        <p:spPr>
          <a:xfrm flipH="true">
            <a:off x="7134421" y="6763444"/>
            <a:ext cx="19050" cy="1004770"/>
          </a:xfrm>
          <a:prstGeom prst="line">
            <a:avLst/>
          </a:prstGeom>
          <a:ln cap="flat" w="38100">
            <a:solidFill>
              <a:srgbClr val="FFFFFF"/>
            </a:solidFill>
            <a:prstDash val="solid"/>
            <a:headEnd type="none" len="sm" w="sm"/>
            <a:tailEnd type="arrow" len="sm" w="med"/>
          </a:ln>
        </p:spPr>
      </p:sp>
      <p:sp>
        <p:nvSpPr>
          <p:cNvPr name="AutoShape 76" id="76"/>
          <p:cNvSpPr/>
          <p:nvPr/>
        </p:nvSpPr>
        <p:spPr>
          <a:xfrm flipH="true">
            <a:off x="11000244" y="6764528"/>
            <a:ext cx="19050" cy="1004770"/>
          </a:xfrm>
          <a:prstGeom prst="line">
            <a:avLst/>
          </a:prstGeom>
          <a:ln cap="flat" w="38100">
            <a:solidFill>
              <a:srgbClr val="FFFFFF"/>
            </a:solidFill>
            <a:prstDash val="solid"/>
            <a:headEnd type="none" len="sm" w="sm"/>
            <a:tailEnd type="arrow" len="sm" w="med"/>
          </a:ln>
        </p:spPr>
      </p:sp>
      <p:sp>
        <p:nvSpPr>
          <p:cNvPr name="AutoShape 77" id="77"/>
          <p:cNvSpPr/>
          <p:nvPr/>
        </p:nvSpPr>
        <p:spPr>
          <a:xfrm flipH="true">
            <a:off x="14866066" y="6765611"/>
            <a:ext cx="19050" cy="1004770"/>
          </a:xfrm>
          <a:prstGeom prst="line">
            <a:avLst/>
          </a:prstGeom>
          <a:ln cap="flat" w="38100">
            <a:solidFill>
              <a:srgbClr val="FFFFFF"/>
            </a:solidFill>
            <a:prstDash val="solid"/>
            <a:headEnd type="none" len="sm" w="sm"/>
            <a:tailEnd type="arrow" len="sm" w="med"/>
          </a:ln>
        </p:spPr>
      </p:sp>
      <p:sp>
        <p:nvSpPr>
          <p:cNvPr name="AutoShape 78" id="78"/>
          <p:cNvSpPr/>
          <p:nvPr/>
        </p:nvSpPr>
        <p:spPr>
          <a:xfrm flipH="true">
            <a:off x="12933155" y="6763083"/>
            <a:ext cx="19050" cy="1004770"/>
          </a:xfrm>
          <a:prstGeom prst="line">
            <a:avLst/>
          </a:prstGeom>
          <a:ln cap="flat" w="38100">
            <a:solidFill>
              <a:srgbClr val="FFFFFF"/>
            </a:solidFill>
            <a:prstDash val="solid"/>
            <a:headEnd type="none" len="sm" w="sm"/>
            <a:tailEnd type="arrow" len="sm" w="med"/>
          </a:ln>
        </p:spPr>
      </p:sp>
      <p:sp>
        <p:nvSpPr>
          <p:cNvPr name="TextBox 79" id="79"/>
          <p:cNvSpPr txBox="true"/>
          <p:nvPr/>
        </p:nvSpPr>
        <p:spPr>
          <a:xfrm rot="0">
            <a:off x="6385746" y="9014368"/>
            <a:ext cx="5439367" cy="590255"/>
          </a:xfrm>
          <a:prstGeom prst="rect">
            <a:avLst/>
          </a:prstGeom>
        </p:spPr>
        <p:txBody>
          <a:bodyPr anchor="t" rtlCol="false" tIns="0" lIns="0" bIns="0" rIns="0">
            <a:spAutoFit/>
          </a:bodyPr>
          <a:lstStyle/>
          <a:p>
            <a:pPr algn="ctr">
              <a:lnSpc>
                <a:spcPts val="4813"/>
              </a:lnSpc>
            </a:pPr>
            <a:r>
              <a:rPr lang="en-US" sz="3438">
                <a:solidFill>
                  <a:srgbClr val="FFFFFF"/>
                </a:solidFill>
                <a:latin typeface="Canva Sans Bold"/>
              </a:rPr>
              <a:t>Source code: bit.ly/SE133</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1000403" cy="11090165"/>
            <a:chOff x="0" y="0"/>
            <a:chExt cx="14667204" cy="14786886"/>
          </a:xfrm>
        </p:grpSpPr>
        <p:grpSp>
          <p:nvGrpSpPr>
            <p:cNvPr name="Group 3" id="3"/>
            <p:cNvGrpSpPr/>
            <p:nvPr/>
          </p:nvGrpSpPr>
          <p:grpSpPr>
            <a:xfrm rot="0">
              <a:off x="0" y="0"/>
              <a:ext cx="13517487" cy="11706207"/>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27843"/>
                </a:srgbClr>
              </a:solidFill>
            </p:spPr>
          </p:sp>
        </p:grpSp>
        <p:grpSp>
          <p:nvGrpSpPr>
            <p:cNvPr name="Group 5" id="5"/>
            <p:cNvGrpSpPr/>
            <p:nvPr/>
          </p:nvGrpSpPr>
          <p:grpSpPr>
            <a:xfrm rot="0">
              <a:off x="6711230" y="7896976"/>
              <a:ext cx="7955974" cy="6889911"/>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alpha val="47843"/>
                </a:srgbClr>
              </a:solidFill>
            </p:spPr>
          </p:sp>
        </p:grpSp>
      </p:grpSp>
      <p:sp>
        <p:nvSpPr>
          <p:cNvPr name="TextBox 7" id="7"/>
          <p:cNvSpPr txBox="true"/>
          <p:nvPr/>
        </p:nvSpPr>
        <p:spPr>
          <a:xfrm rot="0">
            <a:off x="3496254" y="3771712"/>
            <a:ext cx="9592121" cy="3195319"/>
          </a:xfrm>
          <a:prstGeom prst="rect">
            <a:avLst/>
          </a:prstGeom>
        </p:spPr>
        <p:txBody>
          <a:bodyPr anchor="t" rtlCol="false" tIns="0" lIns="0" bIns="0" rIns="0">
            <a:spAutoFit/>
          </a:bodyPr>
          <a:lstStyle/>
          <a:p>
            <a:pPr algn="ctr">
              <a:lnSpc>
                <a:spcPts val="12880"/>
              </a:lnSpc>
            </a:pPr>
            <a:r>
              <a:rPr lang="en-US" sz="9200">
                <a:solidFill>
                  <a:srgbClr val="FFFFFF"/>
                </a:solidFill>
                <a:latin typeface="Fira Sans Bold"/>
              </a:rPr>
              <a:t>Thank you</a:t>
            </a:r>
          </a:p>
          <a:p>
            <a:pPr algn="ctr">
              <a:lnSpc>
                <a:spcPts val="12880"/>
              </a:lnSpc>
            </a:pPr>
            <a:r>
              <a:rPr lang="en-US" sz="9200">
                <a:solidFill>
                  <a:srgbClr val="FFFFFF"/>
                </a:solidFill>
                <a:latin typeface="Fira Sans Bold"/>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126121" y="1369209"/>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45882"/>
              </a:srgbClr>
            </a:solidFill>
          </p:spPr>
        </p:sp>
      </p:grpSp>
      <p:grpSp>
        <p:nvGrpSpPr>
          <p:cNvPr name="Group 4" id="4"/>
          <p:cNvGrpSpPr/>
          <p:nvPr/>
        </p:nvGrpSpPr>
        <p:grpSpPr>
          <a:xfrm rot="0">
            <a:off x="13644731" y="-1189948"/>
            <a:ext cx="2481390" cy="2148895"/>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alpha val="45882"/>
              </a:srgbClr>
            </a:solidFill>
          </p:spPr>
        </p:sp>
      </p:grpSp>
      <p:grpSp>
        <p:nvGrpSpPr>
          <p:cNvPr name="Group 6" id="6"/>
          <p:cNvGrpSpPr/>
          <p:nvPr/>
        </p:nvGrpSpPr>
        <p:grpSpPr>
          <a:xfrm rot="0">
            <a:off x="14060883" y="-369078"/>
            <a:ext cx="4201515" cy="3638531"/>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45882"/>
              </a:srgbClr>
            </a:solidFill>
          </p:spPr>
        </p:sp>
      </p:grpSp>
      <p:grpSp>
        <p:nvGrpSpPr>
          <p:cNvPr name="Group 8" id="8"/>
          <p:cNvGrpSpPr/>
          <p:nvPr/>
        </p:nvGrpSpPr>
        <p:grpSpPr>
          <a:xfrm rot="0">
            <a:off x="-200396" y="5143500"/>
            <a:ext cx="2977778" cy="2578770"/>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45882"/>
              </a:srgbClr>
            </a:solidFill>
          </p:spPr>
        </p:sp>
      </p:grpSp>
      <p:grpSp>
        <p:nvGrpSpPr>
          <p:cNvPr name="Group 10" id="10"/>
          <p:cNvGrpSpPr/>
          <p:nvPr/>
        </p:nvGrpSpPr>
        <p:grpSpPr>
          <a:xfrm rot="0">
            <a:off x="1724383" y="2691177"/>
            <a:ext cx="3617745" cy="4662781"/>
            <a:chOff x="0" y="0"/>
            <a:chExt cx="1299534" cy="1674923"/>
          </a:xfrm>
        </p:grpSpPr>
        <p:sp>
          <p:nvSpPr>
            <p:cNvPr name="Freeform 11" id="11"/>
            <p:cNvSpPr/>
            <p:nvPr/>
          </p:nvSpPr>
          <p:spPr>
            <a:xfrm flipH="false" flipV="false" rot="0">
              <a:off x="0" y="0"/>
              <a:ext cx="1299534" cy="1674923"/>
            </a:xfrm>
            <a:custGeom>
              <a:avLst/>
              <a:gdLst/>
              <a:ahLst/>
              <a:cxnLst/>
              <a:rect r="r" b="b" t="t" l="l"/>
              <a:pathLst>
                <a:path h="1674923" w="1299534">
                  <a:moveTo>
                    <a:pt x="109139" y="0"/>
                  </a:moveTo>
                  <a:lnTo>
                    <a:pt x="1190395" y="0"/>
                  </a:lnTo>
                  <a:cubicBezTo>
                    <a:pt x="1219340" y="0"/>
                    <a:pt x="1247100" y="11499"/>
                    <a:pt x="1267568" y="31966"/>
                  </a:cubicBezTo>
                  <a:cubicBezTo>
                    <a:pt x="1288036" y="52434"/>
                    <a:pt x="1299534" y="80194"/>
                    <a:pt x="1299534" y="109139"/>
                  </a:cubicBezTo>
                  <a:lnTo>
                    <a:pt x="1299534" y="1565783"/>
                  </a:lnTo>
                  <a:cubicBezTo>
                    <a:pt x="1299534" y="1626059"/>
                    <a:pt x="1250671" y="1674923"/>
                    <a:pt x="1190395" y="1674923"/>
                  </a:cubicBezTo>
                  <a:lnTo>
                    <a:pt x="109139" y="1674923"/>
                  </a:lnTo>
                  <a:cubicBezTo>
                    <a:pt x="48863" y="1674923"/>
                    <a:pt x="0" y="1626059"/>
                    <a:pt x="0" y="1565783"/>
                  </a:cubicBezTo>
                  <a:lnTo>
                    <a:pt x="0" y="109139"/>
                  </a:lnTo>
                  <a:cubicBezTo>
                    <a:pt x="0" y="48863"/>
                    <a:pt x="48863" y="0"/>
                    <a:pt x="109139" y="0"/>
                  </a:cubicBezTo>
                  <a:close/>
                </a:path>
              </a:pathLst>
            </a:custGeom>
            <a:solidFill>
              <a:srgbClr val="004651"/>
            </a:solidFill>
          </p:spPr>
        </p:sp>
        <p:sp>
          <p:nvSpPr>
            <p:cNvPr name="TextBox 12" id="12"/>
            <p:cNvSpPr txBox="true"/>
            <p:nvPr/>
          </p:nvSpPr>
          <p:spPr>
            <a:xfrm>
              <a:off x="0" y="-38100"/>
              <a:ext cx="1299534" cy="1713023"/>
            </a:xfrm>
            <a:prstGeom prst="rect">
              <a:avLst/>
            </a:prstGeom>
          </p:spPr>
          <p:txBody>
            <a:bodyPr anchor="ctr" rtlCol="false" tIns="50800" lIns="50800" bIns="50800" rIns="50800"/>
            <a:lstStyle/>
            <a:p>
              <a:pPr algn="ctr">
                <a:lnSpc>
                  <a:spcPts val="2100"/>
                </a:lnSpc>
              </a:pPr>
            </a:p>
          </p:txBody>
        </p:sp>
      </p:grpSp>
      <p:sp>
        <p:nvSpPr>
          <p:cNvPr name="Freeform 13" id="13"/>
          <p:cNvSpPr/>
          <p:nvPr/>
        </p:nvSpPr>
        <p:spPr>
          <a:xfrm flipH="false" flipV="false" rot="0">
            <a:off x="1724383" y="2691177"/>
            <a:ext cx="3617745" cy="3008492"/>
          </a:xfrm>
          <a:custGeom>
            <a:avLst/>
            <a:gdLst/>
            <a:ahLst/>
            <a:cxnLst/>
            <a:rect r="r" b="b" t="t" l="l"/>
            <a:pathLst>
              <a:path h="3008492" w="3617745">
                <a:moveTo>
                  <a:pt x="0" y="0"/>
                </a:moveTo>
                <a:lnTo>
                  <a:pt x="3617745" y="0"/>
                </a:lnTo>
                <a:lnTo>
                  <a:pt x="3617745" y="3008491"/>
                </a:lnTo>
                <a:lnTo>
                  <a:pt x="0" y="3008491"/>
                </a:lnTo>
                <a:lnTo>
                  <a:pt x="0" y="0"/>
                </a:lnTo>
                <a:close/>
              </a:path>
            </a:pathLst>
          </a:custGeom>
          <a:blipFill>
            <a:blip r:embed="rId2"/>
            <a:stretch>
              <a:fillRect l="0" t="-21925" r="0" b="-73605"/>
            </a:stretch>
          </a:blipFill>
        </p:spPr>
      </p:sp>
      <p:grpSp>
        <p:nvGrpSpPr>
          <p:cNvPr name="Group 14" id="14"/>
          <p:cNvGrpSpPr/>
          <p:nvPr/>
        </p:nvGrpSpPr>
        <p:grpSpPr>
          <a:xfrm rot="0">
            <a:off x="5472669" y="2691177"/>
            <a:ext cx="3617745" cy="4662781"/>
            <a:chOff x="0" y="0"/>
            <a:chExt cx="1299534" cy="1674923"/>
          </a:xfrm>
        </p:grpSpPr>
        <p:sp>
          <p:nvSpPr>
            <p:cNvPr name="Freeform 15" id="15"/>
            <p:cNvSpPr/>
            <p:nvPr/>
          </p:nvSpPr>
          <p:spPr>
            <a:xfrm flipH="false" flipV="false" rot="0">
              <a:off x="0" y="0"/>
              <a:ext cx="1299534" cy="1674923"/>
            </a:xfrm>
            <a:custGeom>
              <a:avLst/>
              <a:gdLst/>
              <a:ahLst/>
              <a:cxnLst/>
              <a:rect r="r" b="b" t="t" l="l"/>
              <a:pathLst>
                <a:path h="1674923" w="1299534">
                  <a:moveTo>
                    <a:pt x="109139" y="0"/>
                  </a:moveTo>
                  <a:lnTo>
                    <a:pt x="1190395" y="0"/>
                  </a:lnTo>
                  <a:cubicBezTo>
                    <a:pt x="1219340" y="0"/>
                    <a:pt x="1247100" y="11499"/>
                    <a:pt x="1267568" y="31966"/>
                  </a:cubicBezTo>
                  <a:cubicBezTo>
                    <a:pt x="1288036" y="52434"/>
                    <a:pt x="1299534" y="80194"/>
                    <a:pt x="1299534" y="109139"/>
                  </a:cubicBezTo>
                  <a:lnTo>
                    <a:pt x="1299534" y="1565783"/>
                  </a:lnTo>
                  <a:cubicBezTo>
                    <a:pt x="1299534" y="1626059"/>
                    <a:pt x="1250671" y="1674923"/>
                    <a:pt x="1190395" y="1674923"/>
                  </a:cubicBezTo>
                  <a:lnTo>
                    <a:pt x="109139" y="1674923"/>
                  </a:lnTo>
                  <a:cubicBezTo>
                    <a:pt x="48863" y="1674923"/>
                    <a:pt x="0" y="1626059"/>
                    <a:pt x="0" y="1565783"/>
                  </a:cubicBezTo>
                  <a:lnTo>
                    <a:pt x="0" y="109139"/>
                  </a:lnTo>
                  <a:cubicBezTo>
                    <a:pt x="0" y="48863"/>
                    <a:pt x="48863" y="0"/>
                    <a:pt x="109139" y="0"/>
                  </a:cubicBezTo>
                  <a:close/>
                </a:path>
              </a:pathLst>
            </a:custGeom>
            <a:solidFill>
              <a:srgbClr val="004651"/>
            </a:solidFill>
          </p:spPr>
        </p:sp>
        <p:sp>
          <p:nvSpPr>
            <p:cNvPr name="TextBox 16" id="16"/>
            <p:cNvSpPr txBox="true"/>
            <p:nvPr/>
          </p:nvSpPr>
          <p:spPr>
            <a:xfrm>
              <a:off x="0" y="-38100"/>
              <a:ext cx="1299534" cy="1713023"/>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4859567" y="6051971"/>
            <a:ext cx="4843949" cy="776516"/>
          </a:xfrm>
          <a:prstGeom prst="rect">
            <a:avLst/>
          </a:prstGeom>
        </p:spPr>
        <p:txBody>
          <a:bodyPr anchor="t" rtlCol="false" tIns="0" lIns="0" bIns="0" rIns="0">
            <a:spAutoFit/>
          </a:bodyPr>
          <a:lstStyle/>
          <a:p>
            <a:pPr algn="ctr">
              <a:lnSpc>
                <a:spcPts val="3182"/>
              </a:lnSpc>
            </a:pPr>
            <a:r>
              <a:rPr lang="en-US" sz="2272">
                <a:solidFill>
                  <a:srgbClr val="F4F4F4"/>
                </a:solidFill>
                <a:latin typeface="Fira Code Bold"/>
              </a:rPr>
              <a:t>Md Alif Khan</a:t>
            </a:r>
          </a:p>
          <a:p>
            <a:pPr algn="ctr">
              <a:lnSpc>
                <a:spcPts val="3182"/>
              </a:lnSpc>
            </a:pPr>
            <a:r>
              <a:rPr lang="en-US" sz="2272">
                <a:solidFill>
                  <a:srgbClr val="F4F4F4"/>
                </a:solidFill>
                <a:latin typeface="Fira Code Bold"/>
              </a:rPr>
              <a:t>232-35-740</a:t>
            </a:r>
          </a:p>
        </p:txBody>
      </p:sp>
      <p:grpSp>
        <p:nvGrpSpPr>
          <p:cNvPr name="Group 18" id="18"/>
          <p:cNvGrpSpPr/>
          <p:nvPr/>
        </p:nvGrpSpPr>
        <p:grpSpPr>
          <a:xfrm rot="0">
            <a:off x="-1867189" y="7109405"/>
            <a:ext cx="2481390" cy="2148895"/>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20" id="20"/>
          <p:cNvGrpSpPr/>
          <p:nvPr/>
        </p:nvGrpSpPr>
        <p:grpSpPr>
          <a:xfrm rot="0">
            <a:off x="-48263" y="7897400"/>
            <a:ext cx="4201515" cy="3638531"/>
            <a:chOff x="0" y="0"/>
            <a:chExt cx="3619627" cy="3134614"/>
          </a:xfrm>
        </p:grpSpPr>
        <p:sp>
          <p:nvSpPr>
            <p:cNvPr name="Freeform 21" id="2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45882"/>
              </a:srgbClr>
            </a:solidFill>
          </p:spPr>
        </p:sp>
      </p:grpSp>
      <p:grpSp>
        <p:nvGrpSpPr>
          <p:cNvPr name="Group 22" id="22"/>
          <p:cNvGrpSpPr/>
          <p:nvPr/>
        </p:nvGrpSpPr>
        <p:grpSpPr>
          <a:xfrm rot="0">
            <a:off x="9197586" y="2691177"/>
            <a:ext cx="3617745" cy="4662781"/>
            <a:chOff x="0" y="0"/>
            <a:chExt cx="1299534" cy="1674923"/>
          </a:xfrm>
        </p:grpSpPr>
        <p:sp>
          <p:nvSpPr>
            <p:cNvPr name="Freeform 23" id="23"/>
            <p:cNvSpPr/>
            <p:nvPr/>
          </p:nvSpPr>
          <p:spPr>
            <a:xfrm flipH="false" flipV="false" rot="0">
              <a:off x="0" y="0"/>
              <a:ext cx="1299534" cy="1674923"/>
            </a:xfrm>
            <a:custGeom>
              <a:avLst/>
              <a:gdLst/>
              <a:ahLst/>
              <a:cxnLst/>
              <a:rect r="r" b="b" t="t" l="l"/>
              <a:pathLst>
                <a:path h="1674923" w="1299534">
                  <a:moveTo>
                    <a:pt x="109139" y="0"/>
                  </a:moveTo>
                  <a:lnTo>
                    <a:pt x="1190395" y="0"/>
                  </a:lnTo>
                  <a:cubicBezTo>
                    <a:pt x="1219340" y="0"/>
                    <a:pt x="1247100" y="11499"/>
                    <a:pt x="1267568" y="31966"/>
                  </a:cubicBezTo>
                  <a:cubicBezTo>
                    <a:pt x="1288036" y="52434"/>
                    <a:pt x="1299534" y="80194"/>
                    <a:pt x="1299534" y="109139"/>
                  </a:cubicBezTo>
                  <a:lnTo>
                    <a:pt x="1299534" y="1565783"/>
                  </a:lnTo>
                  <a:cubicBezTo>
                    <a:pt x="1299534" y="1626059"/>
                    <a:pt x="1250671" y="1674923"/>
                    <a:pt x="1190395" y="1674923"/>
                  </a:cubicBezTo>
                  <a:lnTo>
                    <a:pt x="109139" y="1674923"/>
                  </a:lnTo>
                  <a:cubicBezTo>
                    <a:pt x="48863" y="1674923"/>
                    <a:pt x="0" y="1626059"/>
                    <a:pt x="0" y="1565783"/>
                  </a:cubicBezTo>
                  <a:lnTo>
                    <a:pt x="0" y="109139"/>
                  </a:lnTo>
                  <a:cubicBezTo>
                    <a:pt x="0" y="48863"/>
                    <a:pt x="48863" y="0"/>
                    <a:pt x="109139" y="0"/>
                  </a:cubicBezTo>
                  <a:close/>
                </a:path>
              </a:pathLst>
            </a:custGeom>
            <a:solidFill>
              <a:srgbClr val="004651"/>
            </a:solidFill>
          </p:spPr>
        </p:sp>
        <p:sp>
          <p:nvSpPr>
            <p:cNvPr name="TextBox 24" id="24"/>
            <p:cNvSpPr txBox="true"/>
            <p:nvPr/>
          </p:nvSpPr>
          <p:spPr>
            <a:xfrm>
              <a:off x="0" y="-38100"/>
              <a:ext cx="1299534" cy="1713023"/>
            </a:xfrm>
            <a:prstGeom prst="rect">
              <a:avLst/>
            </a:prstGeom>
          </p:spPr>
          <p:txBody>
            <a:bodyPr anchor="ctr" rtlCol="false" tIns="50800" lIns="50800" bIns="50800" rIns="50800"/>
            <a:lstStyle/>
            <a:p>
              <a:pPr algn="ctr">
                <a:lnSpc>
                  <a:spcPts val="2100"/>
                </a:lnSpc>
              </a:pPr>
            </a:p>
          </p:txBody>
        </p:sp>
      </p:grpSp>
      <p:sp>
        <p:nvSpPr>
          <p:cNvPr name="Freeform 25" id="25"/>
          <p:cNvSpPr/>
          <p:nvPr/>
        </p:nvSpPr>
        <p:spPr>
          <a:xfrm flipH="false" flipV="false" rot="0">
            <a:off x="9197586" y="2691177"/>
            <a:ext cx="3617745" cy="3008492"/>
          </a:xfrm>
          <a:custGeom>
            <a:avLst/>
            <a:gdLst/>
            <a:ahLst/>
            <a:cxnLst/>
            <a:rect r="r" b="b" t="t" l="l"/>
            <a:pathLst>
              <a:path h="3008492" w="3617745">
                <a:moveTo>
                  <a:pt x="0" y="0"/>
                </a:moveTo>
                <a:lnTo>
                  <a:pt x="3617745" y="0"/>
                </a:lnTo>
                <a:lnTo>
                  <a:pt x="3617745" y="3008491"/>
                </a:lnTo>
                <a:lnTo>
                  <a:pt x="0" y="3008491"/>
                </a:lnTo>
                <a:lnTo>
                  <a:pt x="0" y="0"/>
                </a:lnTo>
                <a:close/>
              </a:path>
            </a:pathLst>
          </a:custGeom>
          <a:blipFill>
            <a:blip r:embed="rId2"/>
            <a:stretch>
              <a:fillRect l="0" t="-21925" r="0" b="-73605"/>
            </a:stretch>
          </a:blipFill>
        </p:spPr>
      </p:sp>
      <p:grpSp>
        <p:nvGrpSpPr>
          <p:cNvPr name="Group 26" id="26"/>
          <p:cNvGrpSpPr/>
          <p:nvPr/>
        </p:nvGrpSpPr>
        <p:grpSpPr>
          <a:xfrm rot="0">
            <a:off x="12945872" y="2691177"/>
            <a:ext cx="3617745" cy="4662781"/>
            <a:chOff x="0" y="0"/>
            <a:chExt cx="1299534" cy="1674923"/>
          </a:xfrm>
        </p:grpSpPr>
        <p:sp>
          <p:nvSpPr>
            <p:cNvPr name="Freeform 27" id="27"/>
            <p:cNvSpPr/>
            <p:nvPr/>
          </p:nvSpPr>
          <p:spPr>
            <a:xfrm flipH="false" flipV="false" rot="0">
              <a:off x="0" y="0"/>
              <a:ext cx="1299534" cy="1674923"/>
            </a:xfrm>
            <a:custGeom>
              <a:avLst/>
              <a:gdLst/>
              <a:ahLst/>
              <a:cxnLst/>
              <a:rect r="r" b="b" t="t" l="l"/>
              <a:pathLst>
                <a:path h="1674923" w="1299534">
                  <a:moveTo>
                    <a:pt x="109139" y="0"/>
                  </a:moveTo>
                  <a:lnTo>
                    <a:pt x="1190395" y="0"/>
                  </a:lnTo>
                  <a:cubicBezTo>
                    <a:pt x="1219340" y="0"/>
                    <a:pt x="1247100" y="11499"/>
                    <a:pt x="1267568" y="31966"/>
                  </a:cubicBezTo>
                  <a:cubicBezTo>
                    <a:pt x="1288036" y="52434"/>
                    <a:pt x="1299534" y="80194"/>
                    <a:pt x="1299534" y="109139"/>
                  </a:cubicBezTo>
                  <a:lnTo>
                    <a:pt x="1299534" y="1565783"/>
                  </a:lnTo>
                  <a:cubicBezTo>
                    <a:pt x="1299534" y="1626059"/>
                    <a:pt x="1250671" y="1674923"/>
                    <a:pt x="1190395" y="1674923"/>
                  </a:cubicBezTo>
                  <a:lnTo>
                    <a:pt x="109139" y="1674923"/>
                  </a:lnTo>
                  <a:cubicBezTo>
                    <a:pt x="48863" y="1674923"/>
                    <a:pt x="0" y="1626059"/>
                    <a:pt x="0" y="1565783"/>
                  </a:cubicBezTo>
                  <a:lnTo>
                    <a:pt x="0" y="109139"/>
                  </a:lnTo>
                  <a:cubicBezTo>
                    <a:pt x="0" y="48863"/>
                    <a:pt x="48863" y="0"/>
                    <a:pt x="109139" y="0"/>
                  </a:cubicBezTo>
                  <a:close/>
                </a:path>
              </a:pathLst>
            </a:custGeom>
            <a:solidFill>
              <a:srgbClr val="004651"/>
            </a:solidFill>
          </p:spPr>
        </p:sp>
        <p:sp>
          <p:nvSpPr>
            <p:cNvPr name="TextBox 28" id="28"/>
            <p:cNvSpPr txBox="true"/>
            <p:nvPr/>
          </p:nvSpPr>
          <p:spPr>
            <a:xfrm>
              <a:off x="0" y="-38100"/>
              <a:ext cx="1299534" cy="1713023"/>
            </a:xfrm>
            <a:prstGeom prst="rect">
              <a:avLst/>
            </a:prstGeom>
          </p:spPr>
          <p:txBody>
            <a:bodyPr anchor="ctr" rtlCol="false" tIns="50800" lIns="50800" bIns="50800" rIns="50800"/>
            <a:lstStyle/>
            <a:p>
              <a:pPr algn="ctr">
                <a:lnSpc>
                  <a:spcPts val="2100"/>
                </a:lnSpc>
              </a:pPr>
            </a:p>
          </p:txBody>
        </p:sp>
      </p:grpSp>
      <p:sp>
        <p:nvSpPr>
          <p:cNvPr name="Freeform 29" id="29"/>
          <p:cNvSpPr/>
          <p:nvPr/>
        </p:nvSpPr>
        <p:spPr>
          <a:xfrm flipH="false" flipV="false" rot="0">
            <a:off x="12945872" y="2691177"/>
            <a:ext cx="3617745" cy="3008492"/>
          </a:xfrm>
          <a:custGeom>
            <a:avLst/>
            <a:gdLst/>
            <a:ahLst/>
            <a:cxnLst/>
            <a:rect r="r" b="b" t="t" l="l"/>
            <a:pathLst>
              <a:path h="3008492" w="3617745">
                <a:moveTo>
                  <a:pt x="0" y="0"/>
                </a:moveTo>
                <a:lnTo>
                  <a:pt x="3617745" y="0"/>
                </a:lnTo>
                <a:lnTo>
                  <a:pt x="3617745" y="3008491"/>
                </a:lnTo>
                <a:lnTo>
                  <a:pt x="0" y="3008491"/>
                </a:lnTo>
                <a:lnTo>
                  <a:pt x="0" y="0"/>
                </a:lnTo>
                <a:close/>
              </a:path>
            </a:pathLst>
          </a:custGeom>
          <a:blipFill>
            <a:blip r:embed="rId3"/>
            <a:stretch>
              <a:fillRect l="0" t="-41066" r="0" b="-41066"/>
            </a:stretch>
          </a:blipFill>
        </p:spPr>
      </p:sp>
      <p:sp>
        <p:nvSpPr>
          <p:cNvPr name="Freeform 30" id="30"/>
          <p:cNvSpPr/>
          <p:nvPr/>
        </p:nvSpPr>
        <p:spPr>
          <a:xfrm flipH="false" flipV="false" rot="0">
            <a:off x="5486384" y="2691177"/>
            <a:ext cx="3590316" cy="3008492"/>
          </a:xfrm>
          <a:custGeom>
            <a:avLst/>
            <a:gdLst/>
            <a:ahLst/>
            <a:cxnLst/>
            <a:rect r="r" b="b" t="t" l="l"/>
            <a:pathLst>
              <a:path h="3008492" w="3590316">
                <a:moveTo>
                  <a:pt x="0" y="0"/>
                </a:moveTo>
                <a:lnTo>
                  <a:pt x="3590316" y="0"/>
                </a:lnTo>
                <a:lnTo>
                  <a:pt x="3590316" y="3008491"/>
                </a:lnTo>
                <a:lnTo>
                  <a:pt x="0" y="3008491"/>
                </a:lnTo>
                <a:lnTo>
                  <a:pt x="0" y="0"/>
                </a:lnTo>
                <a:close/>
              </a:path>
            </a:pathLst>
          </a:custGeom>
          <a:blipFill>
            <a:blip r:embed="rId4"/>
            <a:stretch>
              <a:fillRect l="0" t="-20466" r="0" b="-38741"/>
            </a:stretch>
          </a:blipFill>
        </p:spPr>
      </p:sp>
      <p:sp>
        <p:nvSpPr>
          <p:cNvPr name="Freeform 31" id="31"/>
          <p:cNvSpPr/>
          <p:nvPr/>
        </p:nvSpPr>
        <p:spPr>
          <a:xfrm flipH="false" flipV="false" rot="0">
            <a:off x="9205912" y="2683002"/>
            <a:ext cx="3609418" cy="3016666"/>
          </a:xfrm>
          <a:custGeom>
            <a:avLst/>
            <a:gdLst/>
            <a:ahLst/>
            <a:cxnLst/>
            <a:rect r="r" b="b" t="t" l="l"/>
            <a:pathLst>
              <a:path h="3016666" w="3609418">
                <a:moveTo>
                  <a:pt x="0" y="0"/>
                </a:moveTo>
                <a:lnTo>
                  <a:pt x="3609419" y="0"/>
                </a:lnTo>
                <a:lnTo>
                  <a:pt x="3609419" y="3016666"/>
                </a:lnTo>
                <a:lnTo>
                  <a:pt x="0" y="3016666"/>
                </a:lnTo>
                <a:lnTo>
                  <a:pt x="0" y="0"/>
                </a:lnTo>
                <a:close/>
              </a:path>
            </a:pathLst>
          </a:custGeom>
          <a:blipFill>
            <a:blip r:embed="rId5"/>
            <a:stretch>
              <a:fillRect l="0" t="-15615" r="0" b="-4033"/>
            </a:stretch>
          </a:blipFill>
        </p:spPr>
      </p:sp>
      <p:sp>
        <p:nvSpPr>
          <p:cNvPr name="TextBox 32" id="32"/>
          <p:cNvSpPr txBox="true"/>
          <p:nvPr/>
        </p:nvSpPr>
        <p:spPr>
          <a:xfrm rot="0">
            <a:off x="6294388" y="581190"/>
            <a:ext cx="5699224" cy="1566544"/>
          </a:xfrm>
          <a:prstGeom prst="rect">
            <a:avLst/>
          </a:prstGeom>
        </p:spPr>
        <p:txBody>
          <a:bodyPr anchor="t" rtlCol="false" tIns="0" lIns="0" bIns="0" rIns="0">
            <a:spAutoFit/>
          </a:bodyPr>
          <a:lstStyle/>
          <a:p>
            <a:pPr algn="ctr">
              <a:lnSpc>
                <a:spcPts val="12880"/>
              </a:lnSpc>
            </a:pPr>
            <a:r>
              <a:rPr lang="en-US" sz="9200">
                <a:solidFill>
                  <a:srgbClr val="004651"/>
                </a:solidFill>
                <a:latin typeface="Fira Sans Bold"/>
              </a:rPr>
              <a:t>OUR TEAM:</a:t>
            </a:r>
          </a:p>
        </p:txBody>
      </p:sp>
      <p:sp>
        <p:nvSpPr>
          <p:cNvPr name="TextBox 33" id="33"/>
          <p:cNvSpPr txBox="true"/>
          <p:nvPr/>
        </p:nvSpPr>
        <p:spPr>
          <a:xfrm rot="0">
            <a:off x="1111281" y="6051971"/>
            <a:ext cx="4843949" cy="776516"/>
          </a:xfrm>
          <a:prstGeom prst="rect">
            <a:avLst/>
          </a:prstGeom>
        </p:spPr>
        <p:txBody>
          <a:bodyPr anchor="t" rtlCol="false" tIns="0" lIns="0" bIns="0" rIns="0">
            <a:spAutoFit/>
          </a:bodyPr>
          <a:lstStyle/>
          <a:p>
            <a:pPr algn="ctr">
              <a:lnSpc>
                <a:spcPts val="3182"/>
              </a:lnSpc>
            </a:pPr>
            <a:r>
              <a:rPr lang="en-US" sz="2272">
                <a:solidFill>
                  <a:srgbClr val="F4F4F4"/>
                </a:solidFill>
                <a:latin typeface="Fira Code Bold"/>
              </a:rPr>
              <a:t>Sharmin Akter Ratna 0242310005341052</a:t>
            </a:r>
          </a:p>
        </p:txBody>
      </p:sp>
      <p:sp>
        <p:nvSpPr>
          <p:cNvPr name="TextBox 34" id="34"/>
          <p:cNvSpPr txBox="true"/>
          <p:nvPr/>
        </p:nvSpPr>
        <p:spPr>
          <a:xfrm rot="0">
            <a:off x="8584484" y="6051971"/>
            <a:ext cx="4843949" cy="776516"/>
          </a:xfrm>
          <a:prstGeom prst="rect">
            <a:avLst/>
          </a:prstGeom>
        </p:spPr>
        <p:txBody>
          <a:bodyPr anchor="t" rtlCol="false" tIns="0" lIns="0" bIns="0" rIns="0">
            <a:spAutoFit/>
          </a:bodyPr>
          <a:lstStyle/>
          <a:p>
            <a:pPr algn="ctr">
              <a:lnSpc>
                <a:spcPts val="3182"/>
              </a:lnSpc>
            </a:pPr>
            <a:r>
              <a:rPr lang="en-US" sz="2272">
                <a:solidFill>
                  <a:srgbClr val="F4F4F4"/>
                </a:solidFill>
                <a:latin typeface="Fira Code Bold"/>
              </a:rPr>
              <a:t>Romana Akter Romky</a:t>
            </a:r>
          </a:p>
          <a:p>
            <a:pPr algn="ctr">
              <a:lnSpc>
                <a:spcPts val="3182"/>
              </a:lnSpc>
            </a:pPr>
            <a:r>
              <a:rPr lang="en-US" sz="2272">
                <a:solidFill>
                  <a:srgbClr val="F4F4F4"/>
                </a:solidFill>
                <a:latin typeface="Fira Code Bold"/>
              </a:rPr>
              <a:t> 0242310005341073</a:t>
            </a:r>
          </a:p>
        </p:txBody>
      </p:sp>
      <p:sp>
        <p:nvSpPr>
          <p:cNvPr name="TextBox 35" id="35"/>
          <p:cNvSpPr txBox="true"/>
          <p:nvPr/>
        </p:nvSpPr>
        <p:spPr>
          <a:xfrm rot="0">
            <a:off x="12332770" y="6025577"/>
            <a:ext cx="4843949" cy="776516"/>
          </a:xfrm>
          <a:prstGeom prst="rect">
            <a:avLst/>
          </a:prstGeom>
        </p:spPr>
        <p:txBody>
          <a:bodyPr anchor="t" rtlCol="false" tIns="0" lIns="0" bIns="0" rIns="0">
            <a:spAutoFit/>
          </a:bodyPr>
          <a:lstStyle/>
          <a:p>
            <a:pPr algn="ctr">
              <a:lnSpc>
                <a:spcPts val="3182"/>
              </a:lnSpc>
            </a:pPr>
            <a:r>
              <a:rPr lang="en-US" sz="2272">
                <a:solidFill>
                  <a:srgbClr val="F4F4F4"/>
                </a:solidFill>
                <a:latin typeface="Fira Code Bold"/>
              </a:rPr>
              <a:t>Jannatul Ferdus Asha</a:t>
            </a:r>
          </a:p>
          <a:p>
            <a:pPr algn="ctr">
              <a:lnSpc>
                <a:spcPts val="3182"/>
              </a:lnSpc>
            </a:pPr>
            <a:r>
              <a:rPr lang="en-US" sz="2272">
                <a:solidFill>
                  <a:srgbClr val="F4F4F4"/>
                </a:solidFill>
                <a:latin typeface="Fira Code Bold"/>
              </a:rPr>
              <a:t>0242310005341064</a:t>
            </a:r>
          </a:p>
        </p:txBody>
      </p:sp>
      <p:sp>
        <p:nvSpPr>
          <p:cNvPr name="Freeform 36" id="36"/>
          <p:cNvSpPr/>
          <p:nvPr/>
        </p:nvSpPr>
        <p:spPr>
          <a:xfrm flipH="false" flipV="false" rot="0">
            <a:off x="12958206" y="2691177"/>
            <a:ext cx="3609418" cy="3016666"/>
          </a:xfrm>
          <a:custGeom>
            <a:avLst/>
            <a:gdLst/>
            <a:ahLst/>
            <a:cxnLst/>
            <a:rect r="r" b="b" t="t" l="l"/>
            <a:pathLst>
              <a:path h="3016666" w="3609418">
                <a:moveTo>
                  <a:pt x="0" y="0"/>
                </a:moveTo>
                <a:lnTo>
                  <a:pt x="3609418" y="0"/>
                </a:lnTo>
                <a:lnTo>
                  <a:pt x="3609418" y="3016666"/>
                </a:lnTo>
                <a:lnTo>
                  <a:pt x="0" y="3016666"/>
                </a:lnTo>
                <a:lnTo>
                  <a:pt x="0" y="0"/>
                </a:lnTo>
                <a:close/>
              </a:path>
            </a:pathLst>
          </a:custGeom>
          <a:blipFill>
            <a:blip r:embed="rId5"/>
            <a:stretch>
              <a:fillRect l="0" t="-15615" r="0" b="-4033"/>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99111" y="2687862"/>
            <a:ext cx="2977778" cy="257877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3660090" y="-135282"/>
            <a:ext cx="4201515" cy="3638531"/>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3243939" y="-956153"/>
            <a:ext cx="2481390" cy="214889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3967848" y="3192361"/>
            <a:ext cx="10399735" cy="4930360"/>
            <a:chOff x="0" y="0"/>
            <a:chExt cx="2739025" cy="1298531"/>
          </a:xfrm>
        </p:grpSpPr>
        <p:sp>
          <p:nvSpPr>
            <p:cNvPr name="Freeform 9" id="9"/>
            <p:cNvSpPr/>
            <p:nvPr/>
          </p:nvSpPr>
          <p:spPr>
            <a:xfrm flipH="false" flipV="false" rot="0">
              <a:off x="0" y="0"/>
              <a:ext cx="2739025" cy="1298531"/>
            </a:xfrm>
            <a:custGeom>
              <a:avLst/>
              <a:gdLst/>
              <a:ahLst/>
              <a:cxnLst/>
              <a:rect r="r" b="b" t="t" l="l"/>
              <a:pathLst>
                <a:path h="1298531" w="2739025">
                  <a:moveTo>
                    <a:pt x="37966" y="0"/>
                  </a:moveTo>
                  <a:lnTo>
                    <a:pt x="2701059" y="0"/>
                  </a:lnTo>
                  <a:cubicBezTo>
                    <a:pt x="2711128" y="0"/>
                    <a:pt x="2720785" y="4000"/>
                    <a:pt x="2727905" y="11120"/>
                  </a:cubicBezTo>
                  <a:cubicBezTo>
                    <a:pt x="2735025" y="18240"/>
                    <a:pt x="2739025" y="27897"/>
                    <a:pt x="2739025" y="37966"/>
                  </a:cubicBezTo>
                  <a:lnTo>
                    <a:pt x="2739025" y="1260565"/>
                  </a:lnTo>
                  <a:cubicBezTo>
                    <a:pt x="2739025" y="1270634"/>
                    <a:pt x="2735025" y="1280291"/>
                    <a:pt x="2727905" y="1287411"/>
                  </a:cubicBezTo>
                  <a:cubicBezTo>
                    <a:pt x="2720785" y="1294531"/>
                    <a:pt x="2711128" y="1298531"/>
                    <a:pt x="2701059" y="1298531"/>
                  </a:cubicBezTo>
                  <a:lnTo>
                    <a:pt x="37966" y="1298531"/>
                  </a:lnTo>
                  <a:cubicBezTo>
                    <a:pt x="27897" y="1298531"/>
                    <a:pt x="18240" y="1294531"/>
                    <a:pt x="11120" y="1287411"/>
                  </a:cubicBezTo>
                  <a:cubicBezTo>
                    <a:pt x="4000" y="1280291"/>
                    <a:pt x="0" y="1270634"/>
                    <a:pt x="0" y="1260565"/>
                  </a:cubicBezTo>
                  <a:lnTo>
                    <a:pt x="0" y="37966"/>
                  </a:lnTo>
                  <a:cubicBezTo>
                    <a:pt x="0" y="27897"/>
                    <a:pt x="4000" y="18240"/>
                    <a:pt x="11120" y="11120"/>
                  </a:cubicBezTo>
                  <a:cubicBezTo>
                    <a:pt x="18240" y="4000"/>
                    <a:pt x="27897" y="0"/>
                    <a:pt x="37966" y="0"/>
                  </a:cubicBezTo>
                  <a:close/>
                </a:path>
              </a:pathLst>
            </a:custGeom>
            <a:solidFill>
              <a:srgbClr val="00A181"/>
            </a:solidFill>
          </p:spPr>
        </p:sp>
        <p:sp>
          <p:nvSpPr>
            <p:cNvPr name="TextBox 10" id="10"/>
            <p:cNvSpPr txBox="true"/>
            <p:nvPr/>
          </p:nvSpPr>
          <p:spPr>
            <a:xfrm>
              <a:off x="0" y="-38100"/>
              <a:ext cx="2739025" cy="1336631"/>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4425017" y="4102425"/>
            <a:ext cx="17637842" cy="3024506"/>
          </a:xfrm>
          <a:prstGeom prst="rect">
            <a:avLst/>
          </a:prstGeom>
        </p:spPr>
        <p:txBody>
          <a:bodyPr anchor="t" rtlCol="false" tIns="0" lIns="0" bIns="0" rIns="0">
            <a:spAutoFit/>
          </a:bodyPr>
          <a:lstStyle/>
          <a:p>
            <a:pPr algn="l">
              <a:lnSpc>
                <a:spcPts val="6019"/>
              </a:lnSpc>
            </a:pPr>
            <a:r>
              <a:rPr lang="en-US" sz="4299">
                <a:solidFill>
                  <a:srgbClr val="000000"/>
                </a:solidFill>
                <a:latin typeface="Fira Code Bold"/>
              </a:rPr>
              <a:t>Name: Abdul Hye Zebon</a:t>
            </a:r>
          </a:p>
          <a:p>
            <a:pPr algn="l">
              <a:lnSpc>
                <a:spcPts val="6019"/>
              </a:lnSpc>
            </a:pPr>
            <a:r>
              <a:rPr lang="en-US" sz="4299">
                <a:solidFill>
                  <a:srgbClr val="000000"/>
                </a:solidFill>
                <a:latin typeface="Fira Code Bold"/>
              </a:rPr>
              <a:t>Designation: Lecturer</a:t>
            </a:r>
          </a:p>
          <a:p>
            <a:pPr algn="l">
              <a:lnSpc>
                <a:spcPts val="6019"/>
              </a:lnSpc>
            </a:pPr>
            <a:r>
              <a:rPr lang="en-US" sz="4299">
                <a:solidFill>
                  <a:srgbClr val="000000"/>
                </a:solidFill>
                <a:latin typeface="Fira Code Bold"/>
              </a:rPr>
              <a:t>Depertment: Depertment</a:t>
            </a:r>
          </a:p>
          <a:p>
            <a:pPr algn="l">
              <a:lnSpc>
                <a:spcPts val="6019"/>
              </a:lnSpc>
            </a:pPr>
            <a:r>
              <a:rPr lang="en-US" sz="4299">
                <a:solidFill>
                  <a:srgbClr val="000000"/>
                </a:solidFill>
                <a:latin typeface="Fira Code Bold"/>
              </a:rPr>
              <a:t>of Software Engineering</a:t>
            </a:r>
          </a:p>
        </p:txBody>
      </p:sp>
      <p:grpSp>
        <p:nvGrpSpPr>
          <p:cNvPr name="Group 12" id="12"/>
          <p:cNvGrpSpPr/>
          <p:nvPr/>
        </p:nvGrpSpPr>
        <p:grpSpPr>
          <a:xfrm rot="0">
            <a:off x="12257439" y="-763929"/>
            <a:ext cx="6030561" cy="12061121"/>
            <a:chOff x="0" y="0"/>
            <a:chExt cx="3175000" cy="6350000"/>
          </a:xfrm>
        </p:grpSpPr>
        <p:sp>
          <p:nvSpPr>
            <p:cNvPr name="Freeform 13" id="13"/>
            <p:cNvSpPr/>
            <p:nvPr/>
          </p:nvSpPr>
          <p:spPr>
            <a:xfrm flipH="false" flipV="false" rot="0">
              <a:off x="0" y="0"/>
              <a:ext cx="3175000" cy="6350000"/>
            </a:xfrm>
            <a:custGeom>
              <a:avLst/>
              <a:gdLst/>
              <a:ahLst/>
              <a:cxnLst/>
              <a:rect r="r" b="b" t="t" l="l"/>
              <a:pathLst>
                <a:path h="6350000" w="3175000">
                  <a:moveTo>
                    <a:pt x="0" y="3175000"/>
                  </a:moveTo>
                  <a:cubicBezTo>
                    <a:pt x="0" y="4928870"/>
                    <a:pt x="1421130" y="6350000"/>
                    <a:pt x="3175000" y="6350000"/>
                  </a:cubicBezTo>
                  <a:lnTo>
                    <a:pt x="3175000" y="0"/>
                  </a:lnTo>
                  <a:cubicBezTo>
                    <a:pt x="1421130" y="0"/>
                    <a:pt x="0" y="1421130"/>
                    <a:pt x="0" y="3175000"/>
                  </a:cubicBezTo>
                  <a:close/>
                </a:path>
              </a:pathLst>
            </a:custGeom>
            <a:blipFill>
              <a:blip r:embed="rId2"/>
              <a:stretch>
                <a:fillRect l="-49853" t="0" r="-49853" b="0"/>
              </a:stretch>
            </a:blipFill>
          </p:spPr>
        </p:sp>
      </p:grpSp>
      <p:sp>
        <p:nvSpPr>
          <p:cNvPr name="Freeform 14" id="14"/>
          <p:cNvSpPr/>
          <p:nvPr/>
        </p:nvSpPr>
        <p:spPr>
          <a:xfrm flipH="false" flipV="false" rot="0">
            <a:off x="3967848" y="1028700"/>
            <a:ext cx="8087373" cy="11430917"/>
          </a:xfrm>
          <a:custGeom>
            <a:avLst/>
            <a:gdLst/>
            <a:ahLst/>
            <a:cxnLst/>
            <a:rect r="r" b="b" t="t" l="l"/>
            <a:pathLst>
              <a:path h="11430917" w="8087373">
                <a:moveTo>
                  <a:pt x="0" y="0"/>
                </a:moveTo>
                <a:lnTo>
                  <a:pt x="8087373" y="0"/>
                </a:lnTo>
                <a:lnTo>
                  <a:pt x="8087373" y="11430917"/>
                </a:lnTo>
                <a:lnTo>
                  <a:pt x="0" y="11430917"/>
                </a:lnTo>
                <a:lnTo>
                  <a:pt x="0" y="0"/>
                </a:lnTo>
                <a:close/>
              </a:path>
            </a:pathLst>
          </a:custGeom>
          <a:blipFill>
            <a:blip r:embed="rId3"/>
            <a:stretch>
              <a:fillRect l="0" t="0" r="0" b="0"/>
            </a:stretch>
          </a:blipFill>
        </p:spPr>
      </p:sp>
      <p:sp>
        <p:nvSpPr>
          <p:cNvPr name="TextBox 15" id="15"/>
          <p:cNvSpPr txBox="true"/>
          <p:nvPr/>
        </p:nvSpPr>
        <p:spPr>
          <a:xfrm rot="0">
            <a:off x="1571997" y="1121318"/>
            <a:ext cx="6728520" cy="1566544"/>
          </a:xfrm>
          <a:prstGeom prst="rect">
            <a:avLst/>
          </a:prstGeom>
        </p:spPr>
        <p:txBody>
          <a:bodyPr anchor="t" rtlCol="false" tIns="0" lIns="0" bIns="0" rIns="0">
            <a:spAutoFit/>
          </a:bodyPr>
          <a:lstStyle/>
          <a:p>
            <a:pPr algn="ctr">
              <a:lnSpc>
                <a:spcPts val="12880"/>
              </a:lnSpc>
            </a:pPr>
            <a:r>
              <a:rPr lang="en-US" sz="9200">
                <a:solidFill>
                  <a:srgbClr val="004651"/>
                </a:solidFill>
                <a:latin typeface="Fira Sans Bold"/>
              </a:rPr>
              <a:t>INSTRUCTOR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970920" y="3627641"/>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0679000" y="-9525"/>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1165147" y="15466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68895" t="0" r="-68895" b="0"/>
              </a:stretch>
            </a:blipFill>
          </p:spPr>
        </p:sp>
      </p:grpSp>
      <p:sp>
        <p:nvSpPr>
          <p:cNvPr name="TextBox 8" id="8"/>
          <p:cNvSpPr txBox="true"/>
          <p:nvPr/>
        </p:nvSpPr>
        <p:spPr>
          <a:xfrm rot="0">
            <a:off x="1892860" y="2976062"/>
            <a:ext cx="6465412" cy="771525"/>
          </a:xfrm>
          <a:prstGeom prst="rect">
            <a:avLst/>
          </a:prstGeom>
        </p:spPr>
        <p:txBody>
          <a:bodyPr anchor="t" rtlCol="false" tIns="0" lIns="0" bIns="0" rIns="0">
            <a:spAutoFit/>
          </a:bodyPr>
          <a:lstStyle/>
          <a:p>
            <a:pPr algn="l">
              <a:lnSpc>
                <a:spcPts val="6000"/>
              </a:lnSpc>
              <a:spcBef>
                <a:spcPct val="0"/>
              </a:spcBef>
            </a:pPr>
            <a:r>
              <a:rPr lang="en-US" sz="5000" spc="-50">
                <a:solidFill>
                  <a:srgbClr val="004651"/>
                </a:solidFill>
                <a:latin typeface="Fira Sans Bold"/>
              </a:rPr>
              <a:t>PRESENTATION TOPICS</a:t>
            </a:r>
          </a:p>
        </p:txBody>
      </p:sp>
      <p:sp>
        <p:nvSpPr>
          <p:cNvPr name="TextBox 9" id="9"/>
          <p:cNvSpPr txBox="true"/>
          <p:nvPr/>
        </p:nvSpPr>
        <p:spPr>
          <a:xfrm rot="0">
            <a:off x="1028700" y="4385854"/>
            <a:ext cx="10778547" cy="2383617"/>
          </a:xfrm>
          <a:prstGeom prst="rect">
            <a:avLst/>
          </a:prstGeom>
        </p:spPr>
        <p:txBody>
          <a:bodyPr anchor="t" rtlCol="false" tIns="0" lIns="0" bIns="0" rIns="0">
            <a:spAutoFit/>
          </a:bodyPr>
          <a:lstStyle/>
          <a:p>
            <a:pPr algn="l">
              <a:lnSpc>
                <a:spcPts val="10919"/>
              </a:lnSpc>
            </a:pPr>
            <a:r>
              <a:rPr lang="en-US" sz="11999">
                <a:solidFill>
                  <a:srgbClr val="00A181"/>
                </a:solidFill>
                <a:latin typeface="Fira Sans Bold"/>
              </a:rPr>
              <a:t>Bus Ticket</a:t>
            </a:r>
          </a:p>
          <a:p>
            <a:pPr algn="just">
              <a:lnSpc>
                <a:spcPts val="7553"/>
              </a:lnSpc>
            </a:pPr>
            <a:r>
              <a:rPr lang="en-US" sz="8300">
                <a:solidFill>
                  <a:srgbClr val="004651"/>
                </a:solidFill>
                <a:latin typeface="Fira Sans Bold"/>
              </a:rPr>
              <a:t>Reseservation System</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9758204" cy="5528076"/>
            <a:chOff x="0" y="0"/>
            <a:chExt cx="13010938" cy="7370768"/>
          </a:xfrm>
        </p:grpSpPr>
        <p:grpSp>
          <p:nvGrpSpPr>
            <p:cNvPr name="Group 3" id="3"/>
            <p:cNvGrpSpPr/>
            <p:nvPr/>
          </p:nvGrpSpPr>
          <p:grpSpPr>
            <a:xfrm rot="0">
              <a:off x="0" y="0"/>
              <a:ext cx="8511233" cy="7370768"/>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28627"/>
                </a:srgbClr>
              </a:solidFill>
            </p:spPr>
          </p:sp>
        </p:grpSp>
        <p:grpSp>
          <p:nvGrpSpPr>
            <p:cNvPr name="Group 5" id="5"/>
            <p:cNvGrpSpPr/>
            <p:nvPr/>
          </p:nvGrpSpPr>
          <p:grpSpPr>
            <a:xfrm rot="0">
              <a:off x="6979678" y="1235330"/>
              <a:ext cx="4046040" cy="350388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28627"/>
                </a:srgbClr>
              </a:solidFill>
            </p:spPr>
          </p:sp>
        </p:grpSp>
        <p:grpSp>
          <p:nvGrpSpPr>
            <p:cNvPr name="Group 7" id="7"/>
            <p:cNvGrpSpPr/>
            <p:nvPr/>
          </p:nvGrpSpPr>
          <p:grpSpPr>
            <a:xfrm rot="0">
              <a:off x="10155447" y="3838342"/>
              <a:ext cx="2855491" cy="2472869"/>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alpha val="28627"/>
                </a:srgbClr>
              </a:solidFill>
            </p:spPr>
          </p:sp>
        </p:grpSp>
      </p:grpSp>
      <p:sp>
        <p:nvSpPr>
          <p:cNvPr name="TextBox 9" id="9"/>
          <p:cNvSpPr txBox="true"/>
          <p:nvPr/>
        </p:nvSpPr>
        <p:spPr>
          <a:xfrm rot="0">
            <a:off x="2110819" y="4313105"/>
            <a:ext cx="5084652" cy="1489340"/>
          </a:xfrm>
          <a:prstGeom prst="rect">
            <a:avLst/>
          </a:prstGeom>
        </p:spPr>
        <p:txBody>
          <a:bodyPr anchor="t" rtlCol="false" tIns="0" lIns="0" bIns="0" rIns="0">
            <a:spAutoFit/>
          </a:bodyPr>
          <a:lstStyle/>
          <a:p>
            <a:pPr algn="ctr">
              <a:lnSpc>
                <a:spcPts val="12167"/>
              </a:lnSpc>
            </a:pPr>
            <a:r>
              <a:rPr lang="en-US" sz="8690">
                <a:solidFill>
                  <a:srgbClr val="FFFFFF"/>
                </a:solidFill>
                <a:latin typeface="Canva Sans Bold"/>
              </a:rPr>
              <a:t>Overview</a:t>
            </a:r>
          </a:p>
        </p:txBody>
      </p:sp>
      <p:sp>
        <p:nvSpPr>
          <p:cNvPr name="TextBox 10" id="10"/>
          <p:cNvSpPr txBox="true"/>
          <p:nvPr/>
        </p:nvSpPr>
        <p:spPr>
          <a:xfrm rot="0">
            <a:off x="11766296" y="2784157"/>
            <a:ext cx="270867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Briefing </a:t>
            </a:r>
          </a:p>
        </p:txBody>
      </p:sp>
      <p:sp>
        <p:nvSpPr>
          <p:cNvPr name="TextBox 11" id="11"/>
          <p:cNvSpPr txBox="true"/>
          <p:nvPr/>
        </p:nvSpPr>
        <p:spPr>
          <a:xfrm rot="0">
            <a:off x="9400375" y="4652327"/>
            <a:ext cx="744051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System Demonstration</a:t>
            </a:r>
          </a:p>
        </p:txBody>
      </p:sp>
      <p:sp>
        <p:nvSpPr>
          <p:cNvPr name="TextBox 12" id="12"/>
          <p:cNvSpPr txBox="true"/>
          <p:nvPr/>
        </p:nvSpPr>
        <p:spPr>
          <a:xfrm rot="0">
            <a:off x="10263578" y="6520498"/>
            <a:ext cx="571410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Function Analysis</a:t>
            </a:r>
          </a:p>
        </p:txBody>
      </p:sp>
      <p:sp>
        <p:nvSpPr>
          <p:cNvPr name="AutoShape 13" id="13"/>
          <p:cNvSpPr/>
          <p:nvPr/>
        </p:nvSpPr>
        <p:spPr>
          <a:xfrm flipH="true">
            <a:off x="8319337" y="2879407"/>
            <a:ext cx="0" cy="4528185"/>
          </a:xfrm>
          <a:prstGeom prst="line">
            <a:avLst/>
          </a:prstGeom>
          <a:ln cap="flat" w="38100">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12" t="0" r="-5312" b="0"/>
            </a:stretch>
          </a:blipFill>
        </p:spPr>
      </p:sp>
      <p:grpSp>
        <p:nvGrpSpPr>
          <p:cNvPr name="Group 3" id="3"/>
          <p:cNvGrpSpPr/>
          <p:nvPr/>
        </p:nvGrpSpPr>
        <p:grpSpPr>
          <a:xfrm rot="0">
            <a:off x="-2527743" y="-89986"/>
            <a:ext cx="11000403" cy="11090165"/>
            <a:chOff x="0" y="0"/>
            <a:chExt cx="14667204" cy="14786886"/>
          </a:xfrm>
        </p:grpSpPr>
        <p:grpSp>
          <p:nvGrpSpPr>
            <p:cNvPr name="Group 4" id="4"/>
            <p:cNvGrpSpPr/>
            <p:nvPr/>
          </p:nvGrpSpPr>
          <p:grpSpPr>
            <a:xfrm rot="0">
              <a:off x="0" y="0"/>
              <a:ext cx="13517487" cy="1170620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47843"/>
                </a:srgbClr>
              </a:solidFill>
            </p:spPr>
          </p:sp>
        </p:grpSp>
        <p:grpSp>
          <p:nvGrpSpPr>
            <p:cNvPr name="Group 6" id="6"/>
            <p:cNvGrpSpPr/>
            <p:nvPr/>
          </p:nvGrpSpPr>
          <p:grpSpPr>
            <a:xfrm rot="0">
              <a:off x="6711230" y="7896976"/>
              <a:ext cx="7955974" cy="6889911"/>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alpha val="47843"/>
                </a:srgbClr>
              </a:solidFill>
            </p:spPr>
          </p:sp>
        </p:grpSp>
      </p:grpSp>
      <p:grpSp>
        <p:nvGrpSpPr>
          <p:cNvPr name="Group 8" id="8"/>
          <p:cNvGrpSpPr/>
          <p:nvPr/>
        </p:nvGrpSpPr>
        <p:grpSpPr>
          <a:xfrm rot="0">
            <a:off x="2348894" y="2724951"/>
            <a:ext cx="13590212" cy="4837098"/>
            <a:chOff x="0" y="0"/>
            <a:chExt cx="18120283" cy="6449465"/>
          </a:xfrm>
        </p:grpSpPr>
        <p:grpSp>
          <p:nvGrpSpPr>
            <p:cNvPr name="Group 9" id="9"/>
            <p:cNvGrpSpPr/>
            <p:nvPr/>
          </p:nvGrpSpPr>
          <p:grpSpPr>
            <a:xfrm rot="0">
              <a:off x="0" y="1221351"/>
              <a:ext cx="18120283" cy="5228113"/>
              <a:chOff x="0" y="0"/>
              <a:chExt cx="3579315" cy="1032714"/>
            </a:xfrm>
          </p:grpSpPr>
          <p:sp>
            <p:nvSpPr>
              <p:cNvPr name="Freeform 10" id="10"/>
              <p:cNvSpPr/>
              <p:nvPr/>
            </p:nvSpPr>
            <p:spPr>
              <a:xfrm flipH="false" flipV="false" rot="0">
                <a:off x="0" y="0"/>
                <a:ext cx="3579315" cy="1032714"/>
              </a:xfrm>
              <a:custGeom>
                <a:avLst/>
                <a:gdLst/>
                <a:ahLst/>
                <a:cxnLst/>
                <a:rect r="r" b="b" t="t" l="l"/>
                <a:pathLst>
                  <a:path h="1032714" w="3579315">
                    <a:moveTo>
                      <a:pt x="0" y="0"/>
                    </a:moveTo>
                    <a:lnTo>
                      <a:pt x="3579315" y="0"/>
                    </a:lnTo>
                    <a:lnTo>
                      <a:pt x="3579315" y="1032714"/>
                    </a:lnTo>
                    <a:lnTo>
                      <a:pt x="0" y="1032714"/>
                    </a:lnTo>
                    <a:close/>
                  </a:path>
                </a:pathLst>
              </a:custGeom>
              <a:solidFill>
                <a:srgbClr val="00A181"/>
              </a:solidFill>
              <a:ln w="38100" cap="sq">
                <a:solidFill>
                  <a:srgbClr val="FFFFFF"/>
                </a:solidFill>
                <a:prstDash val="solid"/>
                <a:miter/>
              </a:ln>
            </p:spPr>
          </p:sp>
          <p:sp>
            <p:nvSpPr>
              <p:cNvPr name="TextBox 11" id="11"/>
              <p:cNvSpPr txBox="true"/>
              <p:nvPr/>
            </p:nvSpPr>
            <p:spPr>
              <a:xfrm>
                <a:off x="0" y="-38100"/>
                <a:ext cx="3579315" cy="1070814"/>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2057967" y="-123825"/>
              <a:ext cx="14004350" cy="1345176"/>
            </a:xfrm>
            <a:prstGeom prst="rect">
              <a:avLst/>
            </a:prstGeom>
          </p:spPr>
          <p:txBody>
            <a:bodyPr anchor="t" rtlCol="false" tIns="0" lIns="0" bIns="0" rIns="0">
              <a:spAutoFit/>
            </a:bodyPr>
            <a:lstStyle/>
            <a:p>
              <a:pPr algn="ctr">
                <a:lnSpc>
                  <a:spcPts val="8450"/>
                </a:lnSpc>
              </a:pPr>
              <a:r>
                <a:rPr lang="en-US" sz="6035">
                  <a:solidFill>
                    <a:srgbClr val="FFFFFF"/>
                  </a:solidFill>
                  <a:latin typeface="Fira Sans Bold"/>
                </a:rPr>
                <a:t>Inrtoduction</a:t>
              </a:r>
            </a:p>
          </p:txBody>
        </p:sp>
        <p:sp>
          <p:nvSpPr>
            <p:cNvPr name="TextBox 13" id="13"/>
            <p:cNvSpPr txBox="true"/>
            <p:nvPr/>
          </p:nvSpPr>
          <p:spPr>
            <a:xfrm rot="0">
              <a:off x="524280" y="1693783"/>
              <a:ext cx="16999083" cy="4136995"/>
            </a:xfrm>
            <a:prstGeom prst="rect">
              <a:avLst/>
            </a:prstGeom>
          </p:spPr>
          <p:txBody>
            <a:bodyPr anchor="t" rtlCol="false" tIns="0" lIns="0" bIns="0" rIns="0">
              <a:spAutoFit/>
            </a:bodyPr>
            <a:lstStyle/>
            <a:p>
              <a:pPr algn="ctr">
                <a:lnSpc>
                  <a:spcPts val="4988"/>
                </a:lnSpc>
              </a:pPr>
              <a:r>
                <a:rPr lang="en-US" sz="3563">
                  <a:solidFill>
                    <a:srgbClr val="004651"/>
                  </a:solidFill>
                  <a:latin typeface="Fira Sans Bold"/>
                </a:rPr>
                <a:t>The Bus Ticket Reservation System code. The goal of this system is to provide functionality for administrators to install bus information, for users to register, book, and cancel tickets, and to access customer service and provide feedback.</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306086" y="4005595"/>
            <a:ext cx="7847531" cy="6715556"/>
            <a:chOff x="0" y="0"/>
            <a:chExt cx="10463375" cy="8954075"/>
          </a:xfrm>
        </p:grpSpPr>
        <p:grpSp>
          <p:nvGrpSpPr>
            <p:cNvPr name="Group 3" id="3"/>
            <p:cNvGrpSpPr/>
            <p:nvPr/>
          </p:nvGrpSpPr>
          <p:grpSpPr>
            <a:xfrm rot="-10800000">
              <a:off x="0" y="1038385"/>
              <a:ext cx="6647281" cy="5756577"/>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alpha val="44706"/>
                </a:srgbClr>
              </a:solidFill>
            </p:spPr>
          </p:sp>
        </p:grpSp>
        <p:grpSp>
          <p:nvGrpSpPr>
            <p:cNvPr name="Group 5" id="5"/>
            <p:cNvGrpSpPr/>
            <p:nvPr/>
          </p:nvGrpSpPr>
          <p:grpSpPr>
            <a:xfrm rot="-10800000">
              <a:off x="5822964" y="4617590"/>
              <a:ext cx="4640411" cy="4018617"/>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alpha val="44706"/>
                </a:srgbClr>
              </a:solidFill>
            </p:spPr>
          </p:sp>
        </p:grpSp>
        <p:grpSp>
          <p:nvGrpSpPr>
            <p:cNvPr name="Group 7" id="7"/>
            <p:cNvGrpSpPr/>
            <p:nvPr/>
          </p:nvGrpSpPr>
          <p:grpSpPr>
            <a:xfrm rot="-10800000">
              <a:off x="5448229" y="0"/>
              <a:ext cx="2398105" cy="2076770"/>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44706"/>
                </a:srgbClr>
              </a:solidFill>
            </p:spPr>
          </p:sp>
        </p:grpSp>
        <p:grpSp>
          <p:nvGrpSpPr>
            <p:cNvPr name="Group 9" id="9"/>
            <p:cNvGrpSpPr/>
            <p:nvPr/>
          </p:nvGrpSpPr>
          <p:grpSpPr>
            <a:xfrm rot="-10800000">
              <a:off x="2142760" y="5053138"/>
              <a:ext cx="4504522" cy="3900937"/>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alpha val="44706"/>
                </a:srgbClr>
              </a:solidFill>
            </p:spPr>
          </p:sp>
        </p:grpSp>
      </p:grpSp>
      <p:sp>
        <p:nvSpPr>
          <p:cNvPr name="TextBox 11" id="11"/>
          <p:cNvSpPr txBox="true"/>
          <p:nvPr/>
        </p:nvSpPr>
        <p:spPr>
          <a:xfrm rot="0">
            <a:off x="293913" y="3483556"/>
            <a:ext cx="7349712" cy="1847850"/>
          </a:xfrm>
          <a:prstGeom prst="rect">
            <a:avLst/>
          </a:prstGeom>
        </p:spPr>
        <p:txBody>
          <a:bodyPr anchor="t" rtlCol="false" tIns="0" lIns="0" bIns="0" rIns="0">
            <a:spAutoFit/>
          </a:bodyPr>
          <a:lstStyle/>
          <a:p>
            <a:pPr algn="l">
              <a:lnSpc>
                <a:spcPts val="7320"/>
              </a:lnSpc>
              <a:spcBef>
                <a:spcPct val="0"/>
              </a:spcBef>
            </a:pPr>
            <a:r>
              <a:rPr lang="en-US" sz="6100" spc="-61">
                <a:solidFill>
                  <a:srgbClr val="004651"/>
                </a:solidFill>
                <a:latin typeface="Fira Sans Medium"/>
              </a:rPr>
              <a:t>System Demonstration</a:t>
            </a:r>
          </a:p>
        </p:txBody>
      </p:sp>
      <p:sp>
        <p:nvSpPr>
          <p:cNvPr name="TextBox 12" id="12"/>
          <p:cNvSpPr txBox="true"/>
          <p:nvPr/>
        </p:nvSpPr>
        <p:spPr>
          <a:xfrm rot="0">
            <a:off x="6746680" y="1390650"/>
            <a:ext cx="10806534" cy="7448550"/>
          </a:xfrm>
          <a:prstGeom prst="rect">
            <a:avLst/>
          </a:prstGeom>
        </p:spPr>
        <p:txBody>
          <a:bodyPr anchor="t" rtlCol="false" tIns="0" lIns="0" bIns="0" rIns="0">
            <a:spAutoFit/>
          </a:bodyPr>
          <a:lstStyle/>
          <a:p>
            <a:pPr algn="l">
              <a:lnSpc>
                <a:spcPts val="4200"/>
              </a:lnSpc>
            </a:pPr>
            <a:r>
              <a:rPr lang="en-US" sz="3000">
                <a:solidFill>
                  <a:srgbClr val="00A181"/>
                </a:solidFill>
                <a:latin typeface="Canva Sans Bold"/>
              </a:rPr>
              <a:t>The Bus Ticket Reservation System offers comprehensive features for both administrators and users:</a:t>
            </a:r>
          </a:p>
          <a:p>
            <a:pPr algn="l">
              <a:lnSpc>
                <a:spcPts val="4200"/>
              </a:lnSpc>
            </a:pPr>
          </a:p>
          <a:p>
            <a:pPr algn="l">
              <a:lnSpc>
                <a:spcPts val="4200"/>
              </a:lnSpc>
            </a:pPr>
            <a:r>
              <a:rPr lang="en-US" sz="3000">
                <a:solidFill>
                  <a:srgbClr val="00A181"/>
                </a:solidFill>
                <a:latin typeface="Canva Sans Bold"/>
              </a:rPr>
              <a:t>For Administrators:</a:t>
            </a:r>
          </a:p>
          <a:p>
            <a:pPr algn="l" marL="647702" indent="-323851" lvl="1">
              <a:lnSpc>
                <a:spcPts val="4200"/>
              </a:lnSpc>
              <a:buFont typeface="Arial"/>
              <a:buChar char="•"/>
            </a:pPr>
            <a:r>
              <a:rPr lang="en-US" sz="3000">
                <a:solidFill>
                  <a:srgbClr val="00A181"/>
                </a:solidFill>
                <a:latin typeface="Canva Sans Bold"/>
              </a:rPr>
              <a:t>Manage bus information (routes, schedules, fares).</a:t>
            </a:r>
          </a:p>
          <a:p>
            <a:pPr algn="l" marL="647702" indent="-323851" lvl="1">
              <a:lnSpc>
                <a:spcPts val="4200"/>
              </a:lnSpc>
              <a:buFont typeface="Arial"/>
              <a:buChar char="•"/>
            </a:pPr>
            <a:r>
              <a:rPr lang="en-US" sz="3000">
                <a:solidFill>
                  <a:srgbClr val="00A181"/>
                </a:solidFill>
                <a:latin typeface="Canva Sans Bold"/>
              </a:rPr>
              <a:t>Oversee bookings and seat availability.</a:t>
            </a:r>
          </a:p>
          <a:p>
            <a:pPr algn="l">
              <a:lnSpc>
                <a:spcPts val="4200"/>
              </a:lnSpc>
            </a:pPr>
          </a:p>
          <a:p>
            <a:pPr algn="l">
              <a:lnSpc>
                <a:spcPts val="4200"/>
              </a:lnSpc>
            </a:pPr>
            <a:r>
              <a:rPr lang="en-US" sz="3000">
                <a:solidFill>
                  <a:srgbClr val="00A181"/>
                </a:solidFill>
                <a:latin typeface="Canva Sans Bold"/>
              </a:rPr>
              <a:t>For Users:</a:t>
            </a:r>
          </a:p>
          <a:p>
            <a:pPr algn="l" marL="647702" indent="-323851" lvl="1">
              <a:lnSpc>
                <a:spcPts val="4200"/>
              </a:lnSpc>
              <a:buFont typeface="Arial"/>
              <a:buChar char="•"/>
            </a:pPr>
            <a:r>
              <a:rPr lang="en-US" sz="3000">
                <a:solidFill>
                  <a:srgbClr val="00A181"/>
                </a:solidFill>
                <a:latin typeface="Canva Sans Bold"/>
              </a:rPr>
              <a:t>Register and manage accounts.</a:t>
            </a:r>
          </a:p>
          <a:p>
            <a:pPr algn="l" marL="647702" indent="-323851" lvl="1">
              <a:lnSpc>
                <a:spcPts val="4200"/>
              </a:lnSpc>
              <a:buFont typeface="Arial"/>
              <a:buChar char="•"/>
            </a:pPr>
            <a:r>
              <a:rPr lang="en-US" sz="3000">
                <a:solidFill>
                  <a:srgbClr val="00A181"/>
                </a:solidFill>
                <a:latin typeface="Canva Sans Bold"/>
              </a:rPr>
              <a:t>Book and cancel tickets.</a:t>
            </a:r>
          </a:p>
          <a:p>
            <a:pPr algn="l" marL="647702" indent="-323851" lvl="1">
              <a:lnSpc>
                <a:spcPts val="4200"/>
              </a:lnSpc>
              <a:buFont typeface="Arial"/>
              <a:buChar char="•"/>
            </a:pPr>
            <a:r>
              <a:rPr lang="en-US" sz="3000">
                <a:solidFill>
                  <a:srgbClr val="00A181"/>
                </a:solidFill>
                <a:latin typeface="Canva Sans Bold"/>
              </a:rPr>
              <a:t>Access customer service.</a:t>
            </a:r>
          </a:p>
          <a:p>
            <a:pPr algn="l" marL="647702" indent="-323851" lvl="1">
              <a:lnSpc>
                <a:spcPts val="4200"/>
              </a:lnSpc>
              <a:buFont typeface="Arial"/>
              <a:buChar char="•"/>
            </a:pPr>
            <a:r>
              <a:rPr lang="en-US" sz="3000">
                <a:solidFill>
                  <a:srgbClr val="00A181"/>
                </a:solidFill>
                <a:latin typeface="Canva Sans Bold"/>
              </a:rPr>
              <a:t>Provide feedback on services.</a:t>
            </a:r>
          </a:p>
          <a:p>
            <a:pPr algn="l" marL="647702" indent="-323851" lvl="1">
              <a:lnSpc>
                <a:spcPts val="4200"/>
              </a:lnSpc>
              <a:buFont typeface="Arial"/>
              <a:buChar char="•"/>
            </a:pPr>
            <a:r>
              <a:rPr lang="en-US" sz="3000">
                <a:solidFill>
                  <a:srgbClr val="00A181"/>
                </a:solidFill>
                <a:latin typeface="Canva Sans Bold"/>
              </a:rPr>
              <a:t>This system ensures efficient bus reservation management and a seamless user experience.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4195270" y="2857218"/>
            <a:ext cx="8832907" cy="5574546"/>
          </a:xfrm>
          <a:custGeom>
            <a:avLst/>
            <a:gdLst/>
            <a:ahLst/>
            <a:cxnLst/>
            <a:rect r="r" b="b" t="t" l="l"/>
            <a:pathLst>
              <a:path h="5574546" w="8832907">
                <a:moveTo>
                  <a:pt x="0" y="0"/>
                </a:moveTo>
                <a:lnTo>
                  <a:pt x="8832907" y="0"/>
                </a:lnTo>
                <a:lnTo>
                  <a:pt x="8832907" y="5574546"/>
                </a:lnTo>
                <a:lnTo>
                  <a:pt x="0" y="5574546"/>
                </a:lnTo>
                <a:lnTo>
                  <a:pt x="0" y="0"/>
                </a:lnTo>
                <a:close/>
              </a:path>
            </a:pathLst>
          </a:custGeom>
          <a:blipFill>
            <a:blip r:embed="rId2"/>
            <a:stretch>
              <a:fillRect l="0" t="0" r="0" b="0"/>
            </a:stretch>
          </a:blipFill>
          <a:ln w="38100" cap="sq">
            <a:solidFill>
              <a:srgbClr val="FFFFFF"/>
            </a:solidFill>
            <a:prstDash val="dash"/>
            <a:miter/>
          </a:ln>
        </p:spPr>
      </p:sp>
      <p:sp>
        <p:nvSpPr>
          <p:cNvPr name="Freeform 7" id="7"/>
          <p:cNvSpPr/>
          <p:nvPr/>
        </p:nvSpPr>
        <p:spPr>
          <a:xfrm flipH="false" flipV="false" rot="0">
            <a:off x="4195270" y="2857218"/>
            <a:ext cx="8832907" cy="5613628"/>
          </a:xfrm>
          <a:custGeom>
            <a:avLst/>
            <a:gdLst/>
            <a:ahLst/>
            <a:cxnLst/>
            <a:rect r="r" b="b" t="t" l="l"/>
            <a:pathLst>
              <a:path h="5613628" w="8832907">
                <a:moveTo>
                  <a:pt x="0" y="0"/>
                </a:moveTo>
                <a:lnTo>
                  <a:pt x="8832907" y="0"/>
                </a:lnTo>
                <a:lnTo>
                  <a:pt x="8832907" y="5613628"/>
                </a:lnTo>
                <a:lnTo>
                  <a:pt x="0" y="5613628"/>
                </a:lnTo>
                <a:lnTo>
                  <a:pt x="0" y="0"/>
                </a:lnTo>
                <a:close/>
              </a:path>
            </a:pathLst>
          </a:custGeom>
          <a:blipFill>
            <a:blip r:embed="rId3"/>
            <a:stretch>
              <a:fillRect l="0" t="-3170" r="0" b="-3170"/>
            </a:stretch>
          </a:blipFill>
          <a:ln w="38100" cap="sq">
            <a:solidFill>
              <a:srgbClr val="FFFFFF"/>
            </a:solidFill>
            <a:prstDash val="dash"/>
            <a:miter/>
          </a:ln>
        </p:spPr>
      </p:sp>
      <p:sp>
        <p:nvSpPr>
          <p:cNvPr name="TextBox 8" id="8"/>
          <p:cNvSpPr txBox="true"/>
          <p:nvPr/>
        </p:nvSpPr>
        <p:spPr>
          <a:xfrm rot="0">
            <a:off x="1028700" y="962025"/>
            <a:ext cx="6629142" cy="981075"/>
          </a:xfrm>
          <a:prstGeom prst="rect">
            <a:avLst/>
          </a:prstGeom>
        </p:spPr>
        <p:txBody>
          <a:bodyPr anchor="t" rtlCol="false" tIns="0" lIns="0" bIns="0" rIns="0">
            <a:spAutoFit/>
          </a:bodyPr>
          <a:lstStyle/>
          <a:p>
            <a:pPr algn="ctr" marL="0" indent="0" lvl="0">
              <a:lnSpc>
                <a:spcPts val="7800"/>
              </a:lnSpc>
              <a:spcBef>
                <a:spcPct val="0"/>
              </a:spcBef>
            </a:pPr>
            <a:r>
              <a:rPr lang="en-US" sz="6000" spc="-60">
                <a:solidFill>
                  <a:srgbClr val="000000"/>
                </a:solidFill>
                <a:latin typeface="Fira Sans Medium"/>
              </a:rPr>
              <a:t>Function Analysis</a:t>
            </a:r>
          </a:p>
        </p:txBody>
      </p:sp>
      <p:sp>
        <p:nvSpPr>
          <p:cNvPr name="TextBox 9" id="9"/>
          <p:cNvSpPr txBox="true"/>
          <p:nvPr/>
        </p:nvSpPr>
        <p:spPr>
          <a:xfrm rot="0">
            <a:off x="7550207" y="8677910"/>
            <a:ext cx="2123033"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Main Menu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847381" y="2744473"/>
            <a:ext cx="2737509" cy="3825916"/>
          </a:xfrm>
          <a:custGeom>
            <a:avLst/>
            <a:gdLst/>
            <a:ahLst/>
            <a:cxnLst/>
            <a:rect r="r" b="b" t="t" l="l"/>
            <a:pathLst>
              <a:path h="3825916" w="2737509">
                <a:moveTo>
                  <a:pt x="0" y="0"/>
                </a:moveTo>
                <a:lnTo>
                  <a:pt x="2737509" y="0"/>
                </a:lnTo>
                <a:lnTo>
                  <a:pt x="2737509" y="3825917"/>
                </a:lnTo>
                <a:lnTo>
                  <a:pt x="0" y="3825917"/>
                </a:lnTo>
                <a:lnTo>
                  <a:pt x="0" y="0"/>
                </a:lnTo>
                <a:close/>
              </a:path>
            </a:pathLst>
          </a:custGeom>
          <a:blipFill>
            <a:blip r:embed="rId2"/>
            <a:stretch>
              <a:fillRect l="0" t="0" r="0" b="0"/>
            </a:stretch>
          </a:blipFill>
        </p:spPr>
      </p:sp>
      <p:sp>
        <p:nvSpPr>
          <p:cNvPr name="Freeform 7" id="7"/>
          <p:cNvSpPr/>
          <p:nvPr/>
        </p:nvSpPr>
        <p:spPr>
          <a:xfrm flipH="false" flipV="false" rot="0">
            <a:off x="3897143" y="2744473"/>
            <a:ext cx="3354476" cy="3825916"/>
          </a:xfrm>
          <a:custGeom>
            <a:avLst/>
            <a:gdLst/>
            <a:ahLst/>
            <a:cxnLst/>
            <a:rect r="r" b="b" t="t" l="l"/>
            <a:pathLst>
              <a:path h="3825916" w="3354476">
                <a:moveTo>
                  <a:pt x="0" y="0"/>
                </a:moveTo>
                <a:lnTo>
                  <a:pt x="3354477" y="0"/>
                </a:lnTo>
                <a:lnTo>
                  <a:pt x="3354477" y="3825917"/>
                </a:lnTo>
                <a:lnTo>
                  <a:pt x="0" y="3825917"/>
                </a:lnTo>
                <a:lnTo>
                  <a:pt x="0" y="0"/>
                </a:lnTo>
                <a:close/>
              </a:path>
            </a:pathLst>
          </a:custGeom>
          <a:blipFill>
            <a:blip r:embed="rId3"/>
            <a:stretch>
              <a:fillRect l="0" t="0" r="0" b="0"/>
            </a:stretch>
          </a:blipFill>
        </p:spPr>
      </p:sp>
      <p:sp>
        <p:nvSpPr>
          <p:cNvPr name="Freeform 8" id="8"/>
          <p:cNvSpPr/>
          <p:nvPr/>
        </p:nvSpPr>
        <p:spPr>
          <a:xfrm flipH="false" flipV="false" rot="0">
            <a:off x="7754551" y="2744473"/>
            <a:ext cx="3036292" cy="3825916"/>
          </a:xfrm>
          <a:custGeom>
            <a:avLst/>
            <a:gdLst/>
            <a:ahLst/>
            <a:cxnLst/>
            <a:rect r="r" b="b" t="t" l="l"/>
            <a:pathLst>
              <a:path h="3825916" w="3036292">
                <a:moveTo>
                  <a:pt x="0" y="0"/>
                </a:moveTo>
                <a:lnTo>
                  <a:pt x="3036293" y="0"/>
                </a:lnTo>
                <a:lnTo>
                  <a:pt x="3036293" y="3825917"/>
                </a:lnTo>
                <a:lnTo>
                  <a:pt x="0" y="3825917"/>
                </a:lnTo>
                <a:lnTo>
                  <a:pt x="0" y="0"/>
                </a:lnTo>
                <a:close/>
              </a:path>
            </a:pathLst>
          </a:custGeom>
          <a:blipFill>
            <a:blip r:embed="rId4"/>
            <a:stretch>
              <a:fillRect l="0" t="0" r="0" b="0"/>
            </a:stretch>
          </a:blipFill>
        </p:spPr>
      </p:sp>
      <p:sp>
        <p:nvSpPr>
          <p:cNvPr name="Freeform 9" id="9"/>
          <p:cNvSpPr/>
          <p:nvPr/>
        </p:nvSpPr>
        <p:spPr>
          <a:xfrm flipH="false" flipV="false" rot="0">
            <a:off x="11295669" y="2744473"/>
            <a:ext cx="6144950" cy="3825916"/>
          </a:xfrm>
          <a:custGeom>
            <a:avLst/>
            <a:gdLst/>
            <a:ahLst/>
            <a:cxnLst/>
            <a:rect r="r" b="b" t="t" l="l"/>
            <a:pathLst>
              <a:path h="3825916" w="6144950">
                <a:moveTo>
                  <a:pt x="0" y="0"/>
                </a:moveTo>
                <a:lnTo>
                  <a:pt x="6144950" y="0"/>
                </a:lnTo>
                <a:lnTo>
                  <a:pt x="6144950" y="3825917"/>
                </a:lnTo>
                <a:lnTo>
                  <a:pt x="0" y="3825917"/>
                </a:lnTo>
                <a:lnTo>
                  <a:pt x="0" y="0"/>
                </a:lnTo>
                <a:close/>
              </a:path>
            </a:pathLst>
          </a:custGeom>
          <a:blipFill>
            <a:blip r:embed="rId5"/>
            <a:stretch>
              <a:fillRect l="0" t="0" r="0" b="0"/>
            </a:stretch>
          </a:blipFill>
        </p:spPr>
      </p:sp>
      <p:sp>
        <p:nvSpPr>
          <p:cNvPr name="Freeform 10" id="10"/>
          <p:cNvSpPr/>
          <p:nvPr/>
        </p:nvSpPr>
        <p:spPr>
          <a:xfrm flipH="false" flipV="false" rot="0">
            <a:off x="910111" y="6770415"/>
            <a:ext cx="7301070" cy="3182904"/>
          </a:xfrm>
          <a:custGeom>
            <a:avLst/>
            <a:gdLst/>
            <a:ahLst/>
            <a:cxnLst/>
            <a:rect r="r" b="b" t="t" l="l"/>
            <a:pathLst>
              <a:path h="3182904" w="7301070">
                <a:moveTo>
                  <a:pt x="0" y="0"/>
                </a:moveTo>
                <a:lnTo>
                  <a:pt x="7301070" y="0"/>
                </a:lnTo>
                <a:lnTo>
                  <a:pt x="7301070" y="3182904"/>
                </a:lnTo>
                <a:lnTo>
                  <a:pt x="0" y="3182904"/>
                </a:lnTo>
                <a:lnTo>
                  <a:pt x="0" y="0"/>
                </a:lnTo>
                <a:close/>
              </a:path>
            </a:pathLst>
          </a:custGeom>
          <a:blipFill>
            <a:blip r:embed="rId6"/>
            <a:stretch>
              <a:fillRect l="0" t="0" r="0" b="0"/>
            </a:stretch>
          </a:blipFill>
        </p:spPr>
      </p:sp>
      <p:sp>
        <p:nvSpPr>
          <p:cNvPr name="Freeform 11" id="11"/>
          <p:cNvSpPr/>
          <p:nvPr/>
        </p:nvSpPr>
        <p:spPr>
          <a:xfrm flipH="false" flipV="false" rot="0">
            <a:off x="9749632" y="6770415"/>
            <a:ext cx="7690987" cy="3182904"/>
          </a:xfrm>
          <a:custGeom>
            <a:avLst/>
            <a:gdLst/>
            <a:ahLst/>
            <a:cxnLst/>
            <a:rect r="r" b="b" t="t" l="l"/>
            <a:pathLst>
              <a:path h="3182904" w="7690987">
                <a:moveTo>
                  <a:pt x="0" y="0"/>
                </a:moveTo>
                <a:lnTo>
                  <a:pt x="7690987" y="0"/>
                </a:lnTo>
                <a:lnTo>
                  <a:pt x="7690987" y="3182904"/>
                </a:lnTo>
                <a:lnTo>
                  <a:pt x="0" y="3182904"/>
                </a:lnTo>
                <a:lnTo>
                  <a:pt x="0" y="0"/>
                </a:lnTo>
                <a:close/>
              </a:path>
            </a:pathLst>
          </a:custGeom>
          <a:blipFill>
            <a:blip r:embed="rId7"/>
            <a:stretch>
              <a:fillRect l="0" t="0" r="0" b="0"/>
            </a:stretch>
          </a:blipFill>
        </p:spPr>
      </p:sp>
      <p:sp>
        <p:nvSpPr>
          <p:cNvPr name="TextBox 12" id="12"/>
          <p:cNvSpPr txBox="true"/>
          <p:nvPr/>
        </p:nvSpPr>
        <p:spPr>
          <a:xfrm rot="0">
            <a:off x="2331277" y="923925"/>
            <a:ext cx="3826891" cy="840102"/>
          </a:xfrm>
          <a:prstGeom prst="rect">
            <a:avLst/>
          </a:prstGeom>
        </p:spPr>
        <p:txBody>
          <a:bodyPr anchor="t" rtlCol="false" tIns="0" lIns="0" bIns="0" rIns="0">
            <a:spAutoFit/>
          </a:bodyPr>
          <a:lstStyle/>
          <a:p>
            <a:pPr algn="ctr">
              <a:lnSpc>
                <a:spcPts val="6813"/>
              </a:lnSpc>
            </a:pPr>
            <a:r>
              <a:rPr lang="en-US" sz="4866">
                <a:solidFill>
                  <a:srgbClr val="004651"/>
                </a:solidFill>
                <a:latin typeface="Fira Sans Bold"/>
              </a:rPr>
              <a:t>Book A Ticket</a:t>
            </a:r>
          </a:p>
        </p:txBody>
      </p:sp>
      <p:sp>
        <p:nvSpPr>
          <p:cNvPr name="TextBox 13" id="13"/>
          <p:cNvSpPr txBox="true"/>
          <p:nvPr/>
        </p:nvSpPr>
        <p:spPr>
          <a:xfrm rot="0">
            <a:off x="16967136" y="8421052"/>
            <a:ext cx="243632"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6</a:t>
            </a:r>
          </a:p>
        </p:txBody>
      </p:sp>
      <p:sp>
        <p:nvSpPr>
          <p:cNvPr name="TextBox 14" id="14"/>
          <p:cNvSpPr txBox="true"/>
          <p:nvPr/>
        </p:nvSpPr>
        <p:spPr>
          <a:xfrm rot="0">
            <a:off x="7754551" y="8164195"/>
            <a:ext cx="231428"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5</a:t>
            </a:r>
          </a:p>
        </p:txBody>
      </p:sp>
      <p:sp>
        <p:nvSpPr>
          <p:cNvPr name="TextBox 15" id="15"/>
          <p:cNvSpPr txBox="true"/>
          <p:nvPr/>
        </p:nvSpPr>
        <p:spPr>
          <a:xfrm rot="0">
            <a:off x="16966689" y="4335626"/>
            <a:ext cx="244078"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4</a:t>
            </a:r>
          </a:p>
        </p:txBody>
      </p:sp>
      <p:sp>
        <p:nvSpPr>
          <p:cNvPr name="TextBox 16" id="16"/>
          <p:cNvSpPr txBox="true"/>
          <p:nvPr/>
        </p:nvSpPr>
        <p:spPr>
          <a:xfrm rot="0">
            <a:off x="6595899" y="4335626"/>
            <a:ext cx="223242"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2</a:t>
            </a:r>
          </a:p>
        </p:txBody>
      </p:sp>
      <p:sp>
        <p:nvSpPr>
          <p:cNvPr name="TextBox 17" id="17"/>
          <p:cNvSpPr txBox="true"/>
          <p:nvPr/>
        </p:nvSpPr>
        <p:spPr>
          <a:xfrm rot="0">
            <a:off x="10261520" y="4335626"/>
            <a:ext cx="224582"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3</a:t>
            </a:r>
          </a:p>
        </p:txBody>
      </p:sp>
      <p:sp>
        <p:nvSpPr>
          <p:cNvPr name="TextBox 18" id="18"/>
          <p:cNvSpPr txBox="true"/>
          <p:nvPr/>
        </p:nvSpPr>
        <p:spPr>
          <a:xfrm rot="0">
            <a:off x="2992251" y="4333899"/>
            <a:ext cx="200471" cy="580390"/>
          </a:xfrm>
          <a:prstGeom prst="rect">
            <a:avLst/>
          </a:prstGeom>
        </p:spPr>
        <p:txBody>
          <a:bodyPr anchor="t" rtlCol="false" tIns="0" lIns="0" bIns="0" rIns="0">
            <a:spAutoFit/>
          </a:bodyPr>
          <a:lstStyle/>
          <a:p>
            <a:pPr algn="ctr">
              <a:lnSpc>
                <a:spcPts val="4759"/>
              </a:lnSpc>
            </a:pPr>
            <a:r>
              <a:rPr lang="en-US" sz="3399">
                <a:solidFill>
                  <a:srgbClr val="FFFFFF"/>
                </a:solidFill>
                <a:latin typeface="Fira Sans Bold"/>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DAGHsAL8yvo</dc:identifier>
  <dcterms:modified xsi:type="dcterms:W3CDTF">2011-08-01T06:04:30Z</dcterms:modified>
  <cp:revision>1</cp:revision>
  <dc:title>Capstone Project</dc:title>
</cp:coreProperties>
</file>